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850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36062" y="44624"/>
            <a:ext cx="11520578" cy="4046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080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363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직사각형 9">
            <a:extLst>
              <a:ext uri="{FF2B5EF4-FFF2-40B4-BE49-F238E27FC236}">
                <a16:creationId xmlns:a16="http://schemas.microsoft.com/office/drawing/2014/main" id="{4661414F-63F6-4A4E-B081-535DE08B35E2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44450"/>
            <a:ext cx="12192000" cy="431800"/>
          </a:xfrm>
          <a:prstGeom prst="rect">
            <a:avLst/>
          </a:prstGeom>
          <a:solidFill>
            <a:srgbClr val="0099CC"/>
          </a:solidFill>
          <a:ln>
            <a:noFill/>
          </a:ln>
          <a:extLst/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 sz="1000"/>
          </a:p>
        </p:txBody>
      </p:sp>
      <p:sp>
        <p:nvSpPr>
          <p:cNvPr id="987139" name="Text Box 3">
            <a:extLst>
              <a:ext uri="{FF2B5EF4-FFF2-40B4-BE49-F238E27FC236}">
                <a16:creationId xmlns:a16="http://schemas.microsoft.com/office/drawing/2014/main" id="{FD337217-5F0D-4175-9BB8-A13E69B3712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566509" y="6608763"/>
            <a:ext cx="1051169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482936E6-F081-4C0A-B50E-6D7DA510CFEF}" type="slidenum"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054" name="직사각형 1">
            <a:extLst>
              <a:ext uri="{FF2B5EF4-FFF2-40B4-BE49-F238E27FC236}">
                <a16:creationId xmlns:a16="http://schemas.microsoft.com/office/drawing/2014/main" id="{ED82C28D-A33A-4D61-B2B5-18EA0B619840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336062" y="6551614"/>
            <a:ext cx="11514016" cy="46037"/>
          </a:xfrm>
          <a:prstGeom prst="rect">
            <a:avLst/>
          </a:prstGeom>
          <a:solidFill>
            <a:srgbClr val="99CCFF"/>
          </a:solidFill>
          <a:ln>
            <a:noFill/>
          </a:ln>
          <a:extLst/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 sz="1000"/>
          </a:p>
        </p:txBody>
      </p:sp>
      <p:sp>
        <p:nvSpPr>
          <p:cNvPr id="2055" name="직사각형 11">
            <a:extLst>
              <a:ext uri="{FF2B5EF4-FFF2-40B4-BE49-F238E27FC236}">
                <a16:creationId xmlns:a16="http://schemas.microsoft.com/office/drawing/2014/main" id="{B40AFFB5-E0D1-4DE6-9AB1-8A20278088DD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-26988"/>
            <a:ext cx="12192000" cy="46038"/>
          </a:xfrm>
          <a:prstGeom prst="rect">
            <a:avLst/>
          </a:prstGeom>
          <a:solidFill>
            <a:srgbClr val="0099CC"/>
          </a:solidFill>
          <a:ln>
            <a:noFill/>
          </a:ln>
          <a:extLst/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 sz="1000"/>
          </a:p>
        </p:txBody>
      </p:sp>
    </p:spTree>
    <p:extLst>
      <p:ext uri="{BB962C8B-B14F-4D97-AF65-F5344CB8AC3E}">
        <p14:creationId xmlns:p14="http://schemas.microsoft.com/office/powerpoint/2010/main" val="2086699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80975" indent="-18097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42925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895350" indent="-173038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257300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619250" indent="-18256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0764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6pPr>
      <a:lvl7pPr marL="25336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7pPr>
      <a:lvl8pPr marL="29908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8pPr>
      <a:lvl9pPr marL="34480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rean.ne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Group 5">
            <a:extLst>
              <a:ext uri="{FF2B5EF4-FFF2-40B4-BE49-F238E27FC236}">
                <a16:creationId xmlns:a16="http://schemas.microsoft.com/office/drawing/2014/main" id="{6367381C-79FB-40DD-87E8-26047061E5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85530"/>
              </p:ext>
            </p:extLst>
          </p:nvPr>
        </p:nvGraphicFramePr>
        <p:xfrm>
          <a:off x="1487488" y="549276"/>
          <a:ext cx="9144000" cy="3740207"/>
        </p:xfrm>
        <a:graphic>
          <a:graphicData uri="http://schemas.openxmlformats.org/drawingml/2006/table">
            <a:tbl>
              <a:tblPr/>
              <a:tblGrid>
                <a:gridCol w="1008062">
                  <a:extLst>
                    <a:ext uri="{9D8B030D-6E8A-4147-A177-3AD203B41FA5}">
                      <a16:colId xmlns:a16="http://schemas.microsoft.com/office/drawing/2014/main" val="2836924661"/>
                    </a:ext>
                  </a:extLst>
                </a:gridCol>
                <a:gridCol w="8135938">
                  <a:extLst>
                    <a:ext uri="{9D8B030D-6E8A-4147-A177-3AD203B41FA5}">
                      <a16:colId xmlns:a16="http://schemas.microsoft.com/office/drawing/2014/main" val="2602607862"/>
                    </a:ext>
                  </a:extLst>
                </a:gridCol>
              </a:tblGrid>
              <a:tr h="284163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3994323"/>
                  </a:ext>
                </a:extLst>
              </a:tr>
              <a:tr h="1222375">
                <a:tc>
                  <a:txBody>
                    <a:bodyPr/>
                    <a:lstStyle>
                      <a:lvl1pPr marL="2286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228600" marR="0" lvl="0" indent="-228600" algn="ctr" defTabSz="914400" rtl="0" eaLnBrk="1" fontAlgn="ctr" latinLnBrk="1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団体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086219"/>
                  </a:ext>
                </a:extLst>
              </a:tr>
              <a:tr h="582613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コリアンネット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www.korean.net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接続および個人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ID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ログイン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※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既に加入している場合には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使用中の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ID/PW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使用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882321"/>
                  </a:ext>
                </a:extLst>
              </a:tr>
              <a:tr h="431800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コリアンネットメイン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在外同胞支援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財団事業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招請事業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該当事業選択後、下段の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申請する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ボタンクリック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76911"/>
                  </a:ext>
                </a:extLst>
              </a:tr>
              <a:tr h="579438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2.2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申請書作成する際、臨時保存が可能なため随時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臨時保存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”,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全ての必要項目入力完了後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保存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</a:t>
                      </a: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 -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提出期間内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申請完了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の状態の前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(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保存状態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)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までは申請書の修正可能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    (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ログイン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マイページ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事業申請管理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財団事業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申請する事業名選択後、下段の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修正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ボタンクリック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7751961"/>
                  </a:ext>
                </a:extLst>
              </a:tr>
              <a:tr h="579438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保存された申請書を最終確認後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申請完了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ボタンクリック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- ‘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申請完了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’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ボタンをクリックする際オンラインで申請書が提出されるため、別途で出力及び公館提出不要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-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ログイン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マイページ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事業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申請管理で提出した申請書確認可能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4144554"/>
                  </a:ext>
                </a:extLst>
              </a:tr>
            </a:tbl>
          </a:graphicData>
        </a:graphic>
      </p:graphicFrame>
      <p:grpSp>
        <p:nvGrpSpPr>
          <p:cNvPr id="6168" name="그룹 82">
            <a:extLst>
              <a:ext uri="{FF2B5EF4-FFF2-40B4-BE49-F238E27FC236}">
                <a16:creationId xmlns:a16="http://schemas.microsoft.com/office/drawing/2014/main" id="{BF7E380A-770D-41C6-8203-83FF433E5BF8}"/>
              </a:ext>
            </a:extLst>
          </p:cNvPr>
          <p:cNvGrpSpPr>
            <a:grpSpLocks/>
          </p:cNvGrpSpPr>
          <p:nvPr/>
        </p:nvGrpSpPr>
        <p:grpSpPr bwMode="auto">
          <a:xfrm>
            <a:off x="2711450" y="981076"/>
            <a:ext cx="7704138" cy="1008063"/>
            <a:chOff x="1784648" y="2236513"/>
            <a:chExt cx="7560840" cy="1172504"/>
          </a:xfrm>
        </p:grpSpPr>
        <p:grpSp>
          <p:nvGrpSpPr>
            <p:cNvPr id="2" name="그룹 77">
              <a:extLst>
                <a:ext uri="{FF2B5EF4-FFF2-40B4-BE49-F238E27FC236}">
                  <a16:creationId xmlns:a16="http://schemas.microsoft.com/office/drawing/2014/main" id="{B4F969D7-3FE6-404C-8EE3-7223C7B5B13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4648" y="2236513"/>
              <a:ext cx="7560840" cy="1172504"/>
              <a:chOff x="1712640" y="1344710"/>
              <a:chExt cx="7560840" cy="1172504"/>
            </a:xfrm>
          </p:grpSpPr>
          <p:sp>
            <p:nvSpPr>
              <p:cNvPr id="70" name="모서리가 둥근 직사각형 69">
                <a:extLst>
                  <a:ext uri="{FF2B5EF4-FFF2-40B4-BE49-F238E27FC236}">
                    <a16:creationId xmlns:a16="http://schemas.microsoft.com/office/drawing/2014/main" id="{89A66C60-0008-4273-94E5-8A29BD50414D}"/>
                  </a:ext>
                </a:extLst>
              </p:cNvPr>
              <p:cNvSpPr/>
              <p:nvPr/>
            </p:nvSpPr>
            <p:spPr>
              <a:xfrm>
                <a:off x="1712640" y="1344710"/>
                <a:ext cx="7560840" cy="117250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000">
                  <a:solidFill>
                    <a:srgbClr val="000000"/>
                  </a:solidFill>
                  <a:latin typeface="굴림"/>
                  <a:ea typeface="굴림"/>
                </a:endParaRPr>
              </a:p>
            </p:txBody>
          </p:sp>
          <p:sp>
            <p:nvSpPr>
              <p:cNvPr id="71" name="모서리가 둥근 직사각형 70">
                <a:extLst>
                  <a:ext uri="{FF2B5EF4-FFF2-40B4-BE49-F238E27FC236}">
                    <a16:creationId xmlns:a16="http://schemas.microsoft.com/office/drawing/2014/main" id="{DE1A2075-E2DD-4E9E-8564-3EAEC6AA03E9}"/>
                  </a:ext>
                </a:extLst>
              </p:cNvPr>
              <p:cNvSpPr/>
              <p:nvPr/>
            </p:nvSpPr>
            <p:spPr bwMode="auto">
              <a:xfrm>
                <a:off x="1827930" y="1579211"/>
                <a:ext cx="1296233" cy="686884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lnSpc>
                    <a:spcPct val="150000"/>
                  </a:lnSpc>
                  <a:spcAft>
                    <a:spcPct val="0"/>
                  </a:spcAft>
                  <a:defRPr/>
                </a:pPr>
                <a:r>
                  <a:rPr kumimoji="1" lang="ja-JP" altLang="en-US" sz="1050" b="1" dirty="0">
                    <a:solidFill>
                      <a:srgbClr val="000000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個人</a:t>
                </a:r>
                <a:r>
                  <a:rPr kumimoji="1" lang="en-US" altLang="ko-KR" sz="1050" b="1" dirty="0">
                    <a:solidFill>
                      <a:srgbClr val="000000"/>
                    </a:solidFill>
                    <a:latin typeface="HY동녘M" pitchFamily="18" charset="-127"/>
                    <a:ea typeface="HY동녘M" pitchFamily="18" charset="-127"/>
                  </a:rPr>
                  <a:t>ID</a:t>
                </a:r>
                <a:r>
                  <a:rPr kumimoji="1" lang="ko-KR" altLang="en-US" sz="1050" b="1" dirty="0">
                    <a:solidFill>
                      <a:srgbClr val="000000"/>
                    </a:solidFill>
                    <a:latin typeface="HY동녘M" pitchFamily="18" charset="-127"/>
                    <a:ea typeface="HY동녘M" pitchFamily="18" charset="-127"/>
                  </a:rPr>
                  <a:t> </a:t>
                </a:r>
                <a:r>
                  <a:rPr kumimoji="1" lang="en-US" altLang="ko-KR" sz="1050" b="1" dirty="0">
                    <a:solidFill>
                      <a:srgbClr val="000000"/>
                    </a:solidFill>
                    <a:latin typeface="HY동녘M" pitchFamily="18" charset="-127"/>
                    <a:ea typeface="HY동녘M" pitchFamily="18" charset="-127"/>
                  </a:rPr>
                  <a:t>Log-in</a:t>
                </a:r>
              </a:p>
              <a:p>
                <a:pPr algn="ctr" eaLnBrk="0" fontAlgn="base" latinLnBrk="0" hangingPunct="0">
                  <a:lnSpc>
                    <a:spcPct val="150000"/>
                  </a:lnSpc>
                  <a:spcAft>
                    <a:spcPct val="0"/>
                  </a:spcAft>
                  <a:defRPr/>
                </a:pPr>
                <a:r>
                  <a:rPr kumimoji="1" lang="en-US" altLang="ko-KR" sz="1050" b="1" dirty="0">
                    <a:solidFill>
                      <a:srgbClr val="000000"/>
                    </a:solidFill>
                    <a:latin typeface="HY동녘M" pitchFamily="18" charset="-127"/>
                    <a:ea typeface="HY동녘M" pitchFamily="18" charset="-127"/>
                  </a:rPr>
                  <a:t>(Korean.net)</a:t>
                </a:r>
              </a:p>
            </p:txBody>
          </p:sp>
          <p:sp>
            <p:nvSpPr>
              <p:cNvPr id="73" name="모서리가 둥근 직사각형 72">
                <a:extLst>
                  <a:ext uri="{FF2B5EF4-FFF2-40B4-BE49-F238E27FC236}">
                    <a16:creationId xmlns:a16="http://schemas.microsoft.com/office/drawing/2014/main" id="{DC7328BD-6CC3-46CE-ADC5-30ED36013333}"/>
                  </a:ext>
                </a:extLst>
              </p:cNvPr>
              <p:cNvSpPr/>
              <p:nvPr/>
            </p:nvSpPr>
            <p:spPr bwMode="auto">
              <a:xfrm>
                <a:off x="3733331" y="1579211"/>
                <a:ext cx="1512791" cy="686884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lnSpc>
                    <a:spcPct val="150000"/>
                  </a:lnSpc>
                  <a:spcAft>
                    <a:spcPct val="0"/>
                  </a:spcAft>
                  <a:defRPr/>
                </a:pPr>
                <a:r>
                  <a:rPr kumimoji="1" lang="ja-JP" altLang="en-US" sz="1050" b="1" dirty="0">
                    <a:solidFill>
                      <a:srgbClr val="000000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該当事業選択後、</a:t>
                </a:r>
                <a:endParaRPr kumimoji="1" lang="en-US" altLang="ja-JP" sz="1050" b="1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  <a:p>
                <a:pPr algn="ctr" eaLnBrk="0" fontAlgn="base" latinLnBrk="0" hangingPunct="0">
                  <a:lnSpc>
                    <a:spcPct val="150000"/>
                  </a:lnSpc>
                  <a:spcAft>
                    <a:spcPct val="0"/>
                  </a:spcAft>
                  <a:defRPr/>
                </a:pPr>
                <a:r>
                  <a:rPr kumimoji="1" lang="ja-JP" altLang="en-US" sz="1050" b="1" dirty="0">
                    <a:solidFill>
                      <a:srgbClr val="000000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申請書作成及び修正</a:t>
                </a:r>
                <a:endParaRPr kumimoji="1" lang="en-US" altLang="ko-KR" sz="1050" b="1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74" name="모서리가 둥근 직사각형 73">
                <a:extLst>
                  <a:ext uri="{FF2B5EF4-FFF2-40B4-BE49-F238E27FC236}">
                    <a16:creationId xmlns:a16="http://schemas.microsoft.com/office/drawing/2014/main" id="{70025C2E-0D50-4542-8777-15C7EED951D1}"/>
                  </a:ext>
                </a:extLst>
              </p:cNvPr>
              <p:cNvSpPr/>
              <p:nvPr/>
            </p:nvSpPr>
            <p:spPr bwMode="auto">
              <a:xfrm>
                <a:off x="5897354" y="1579211"/>
                <a:ext cx="1043841" cy="686884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latinLnBrk="0" hangingPunct="0">
                  <a:lnSpc>
                    <a:spcPct val="150000"/>
                  </a:lnSpc>
                  <a:defRPr/>
                </a:pPr>
                <a:r>
                  <a:rPr kumimoji="1" lang="ja-JP" altLang="en-US" sz="1050" b="1" dirty="0">
                    <a:solidFill>
                      <a:prstClr val="black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公館提出</a:t>
                </a:r>
                <a:endParaRPr kumimoji="1" lang="en-US" altLang="ko-KR" sz="1050" b="1" dirty="0">
                  <a:solidFill>
                    <a:prstClr val="black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  <a:p>
                <a:pPr algn="ctr" eaLnBrk="0" latinLnBrk="0" hangingPunct="0">
                  <a:lnSpc>
                    <a:spcPct val="150000"/>
                  </a:lnSpc>
                  <a:defRPr/>
                </a:pPr>
                <a:r>
                  <a:rPr kumimoji="1" lang="en-US" altLang="ko-KR" sz="1050" b="1" dirty="0">
                    <a:solidFill>
                      <a:prstClr val="black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(</a:t>
                </a:r>
                <a:r>
                  <a:rPr kumimoji="1" lang="ja-JP" altLang="en-US" sz="1050" b="1" dirty="0">
                    <a:solidFill>
                      <a:prstClr val="black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申請完了</a:t>
                </a:r>
                <a:r>
                  <a:rPr kumimoji="1" lang="en-US" altLang="ko-KR" sz="1050" b="1" dirty="0">
                    <a:solidFill>
                      <a:prstClr val="black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)</a:t>
                </a:r>
              </a:p>
            </p:txBody>
          </p:sp>
          <p:sp>
            <p:nvSpPr>
              <p:cNvPr id="6187" name="오른쪽 화살표 74">
                <a:extLst>
                  <a:ext uri="{FF2B5EF4-FFF2-40B4-BE49-F238E27FC236}">
                    <a16:creationId xmlns:a16="http://schemas.microsoft.com/office/drawing/2014/main" id="{D9CC32F5-0D29-4D91-AC53-BB46E399D2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7521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600" b="1">
                  <a:solidFill>
                    <a:srgbClr val="000000"/>
                  </a:solidFill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  <p:sp>
            <p:nvSpPr>
              <p:cNvPr id="6188" name="오른쪽 화살표 75">
                <a:extLst>
                  <a:ext uri="{FF2B5EF4-FFF2-40B4-BE49-F238E27FC236}">
                    <a16:creationId xmlns:a16="http://schemas.microsoft.com/office/drawing/2014/main" id="{6DFF38A7-A313-4D5D-815F-BD18198F1F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18226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600" b="1">
                  <a:solidFill>
                    <a:srgbClr val="000000"/>
                  </a:solidFill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</p:grpSp>
        <p:sp>
          <p:nvSpPr>
            <p:cNvPr id="55" name="모서리가 둥근 직사각형 159">
              <a:extLst>
                <a:ext uri="{FF2B5EF4-FFF2-40B4-BE49-F238E27FC236}">
                  <a16:creationId xmlns:a16="http://schemas.microsoft.com/office/drawing/2014/main" id="{837423EC-2114-449B-A18B-98CECF16E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271" y="2390647"/>
              <a:ext cx="215000" cy="20135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0" lang="en-US" altLang="ko-KR" sz="800" b="1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9" name="모서리가 둥근 직사각형 159">
              <a:extLst>
                <a:ext uri="{FF2B5EF4-FFF2-40B4-BE49-F238E27FC236}">
                  <a16:creationId xmlns:a16="http://schemas.microsoft.com/office/drawing/2014/main" id="{CA3A3941-1818-438F-B54C-26CA0A40EE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7838" y="2390647"/>
              <a:ext cx="200979" cy="20135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0" lang="en-US" altLang="ko-KR" sz="800" b="1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</a:p>
          </p:txBody>
        </p:sp>
        <p:sp>
          <p:nvSpPr>
            <p:cNvPr id="81" name="모서리가 둥근 직사각형 159">
              <a:extLst>
                <a:ext uri="{FF2B5EF4-FFF2-40B4-BE49-F238E27FC236}">
                  <a16:creationId xmlns:a16="http://schemas.microsoft.com/office/drawing/2014/main" id="{84EA9E18-7E30-43B6-9388-B790CF6ECA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83674" y="2389770"/>
              <a:ext cx="200978" cy="203111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0" lang="en-US" altLang="ko-KR" sz="800" b="1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</a:p>
          </p:txBody>
        </p:sp>
      </p:grpSp>
      <p:sp>
        <p:nvSpPr>
          <p:cNvPr id="6169" name="직사각형 83">
            <a:extLst>
              <a:ext uri="{FF2B5EF4-FFF2-40B4-BE49-F238E27FC236}">
                <a16:creationId xmlns:a16="http://schemas.microsoft.com/office/drawing/2014/main" id="{0F07009F-B341-4915-BAFC-5582BA1F40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488" y="4508501"/>
            <a:ext cx="9144000" cy="2016125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>
              <a:solidFill>
                <a:srgbClr val="000000"/>
              </a:solidFill>
            </a:endParaRPr>
          </a:p>
        </p:txBody>
      </p:sp>
      <p:grpSp>
        <p:nvGrpSpPr>
          <p:cNvPr id="6170" name="그룹 90">
            <a:extLst>
              <a:ext uri="{FF2B5EF4-FFF2-40B4-BE49-F238E27FC236}">
                <a16:creationId xmlns:a16="http://schemas.microsoft.com/office/drawing/2014/main" id="{BD840261-1CB8-419A-9B5B-7A98AA1268F1}"/>
              </a:ext>
            </a:extLst>
          </p:cNvPr>
          <p:cNvGrpSpPr>
            <a:grpSpLocks/>
          </p:cNvGrpSpPr>
          <p:nvPr/>
        </p:nvGrpSpPr>
        <p:grpSpPr bwMode="auto">
          <a:xfrm>
            <a:off x="1630364" y="4652963"/>
            <a:ext cx="5329237" cy="863600"/>
            <a:chOff x="416496" y="4978623"/>
            <a:chExt cx="5328592" cy="683028"/>
          </a:xfrm>
        </p:grpSpPr>
        <p:sp>
          <p:nvSpPr>
            <p:cNvPr id="6181" name="직사각형 86">
              <a:extLst>
                <a:ext uri="{FF2B5EF4-FFF2-40B4-BE49-F238E27FC236}">
                  <a16:creationId xmlns:a16="http://schemas.microsoft.com/office/drawing/2014/main" id="{549843A4-1758-487A-9797-CB10BA88D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607" y="4978623"/>
              <a:ext cx="1225402" cy="179546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ja-JP" altLang="en-US" sz="1050" b="1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注意事項</a:t>
              </a:r>
              <a:endParaRPr kumimoji="1" lang="ko-KR" altLang="en-US" sz="1050" b="1" dirty="0">
                <a:solidFill>
                  <a:srgbClr val="000000"/>
                </a:solidFill>
                <a:latin typeface="Yu Gothic" panose="020B0400000000000000" pitchFamily="34" charset="-128"/>
                <a:ea typeface="HY동녘M" pitchFamily="18" charset="-127"/>
              </a:endParaRPr>
            </a:p>
          </p:txBody>
        </p:sp>
        <p:sp>
          <p:nvSpPr>
            <p:cNvPr id="6178" name="직사각형 87">
              <a:extLst>
                <a:ext uri="{FF2B5EF4-FFF2-40B4-BE49-F238E27FC236}">
                  <a16:creationId xmlns:a16="http://schemas.microsoft.com/office/drawing/2014/main" id="{54FC6059-9942-44DA-9F45-65D3654797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94359"/>
              <a:ext cx="5328592" cy="467292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ko-KR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オンライン申請なしで</a:t>
              </a:r>
              <a:r>
                <a:rPr lang="ko-KR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公館</a:t>
              </a: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(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オフライン</a:t>
              </a: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)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提出のみの場合、受付不可</a:t>
              </a:r>
              <a:endParaRPr lang="en-US" altLang="ko-KR" dirty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個人重複加入などによる申請が摘発された場合、書類脱落優先対象に選定される場合有り</a:t>
              </a:r>
              <a:endParaRPr lang="en-US" altLang="ko-KR" dirty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 </a:t>
              </a:r>
              <a:r>
                <a:rPr lang="ko-KR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※</a:t>
              </a: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詳しい利用方法、また重要なお知らせはコリアンネットで案内の予定</a:t>
              </a:r>
              <a:r>
                <a:rPr lang="ko-KR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 </a:t>
              </a:r>
              <a:endParaRPr lang="en-US" altLang="ko-KR" dirty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</p:grpSp>
      <p:grpSp>
        <p:nvGrpSpPr>
          <p:cNvPr id="6171" name="그룹 91">
            <a:extLst>
              <a:ext uri="{FF2B5EF4-FFF2-40B4-BE49-F238E27FC236}">
                <a16:creationId xmlns:a16="http://schemas.microsoft.com/office/drawing/2014/main" id="{32F10AD8-2CAC-4722-A0D2-1482616675CF}"/>
              </a:ext>
            </a:extLst>
          </p:cNvPr>
          <p:cNvGrpSpPr>
            <a:grpSpLocks/>
          </p:cNvGrpSpPr>
          <p:nvPr/>
        </p:nvGrpSpPr>
        <p:grpSpPr bwMode="auto">
          <a:xfrm>
            <a:off x="1630364" y="5661025"/>
            <a:ext cx="5329237" cy="863600"/>
            <a:chOff x="416496" y="4952903"/>
            <a:chExt cx="5328592" cy="863165"/>
          </a:xfrm>
        </p:grpSpPr>
        <p:sp>
          <p:nvSpPr>
            <p:cNvPr id="6179" name="직사각형 95">
              <a:extLst>
                <a:ext uri="{FF2B5EF4-FFF2-40B4-BE49-F238E27FC236}">
                  <a16:creationId xmlns:a16="http://schemas.microsoft.com/office/drawing/2014/main" id="{00CD4B04-866F-4AE2-8E53-B16813BBBF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068" y="4952903"/>
              <a:ext cx="1223814" cy="179298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ja-JP" altLang="en-US" sz="1050" b="1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お問合せ</a:t>
              </a:r>
              <a:endParaRPr kumimoji="1" lang="ko-KR" altLang="en-US" sz="1050" b="1" dirty="0">
                <a:solidFill>
                  <a:srgbClr val="000000"/>
                </a:solidFill>
                <a:latin typeface="Yu Gothic" panose="020B0400000000000000" pitchFamily="34" charset="-128"/>
                <a:ea typeface="HY동녘M" pitchFamily="18" charset="-127"/>
              </a:endParaRPr>
            </a:p>
          </p:txBody>
        </p:sp>
        <p:sp>
          <p:nvSpPr>
            <p:cNvPr id="6176" name="직사각형 93">
              <a:extLst>
                <a:ext uri="{FF2B5EF4-FFF2-40B4-BE49-F238E27FC236}">
                  <a16:creationId xmlns:a16="http://schemas.microsoft.com/office/drawing/2014/main" id="{3DDBE3E6-C103-4C05-8823-9051E6E449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67998"/>
              <a:ext cx="5328592" cy="648070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ko-KR" altLang="en-US" dirty="0">
                  <a:solidFill>
                    <a:srgbClr val="000000"/>
                  </a:solidFill>
                  <a:latin typeface="HY동녘M" pitchFamily="18" charset="-127"/>
                  <a:ea typeface="HY동녘M" pitchFamily="18" charset="-127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在外同胞財団</a:t>
              </a:r>
              <a:r>
                <a:rPr lang="ko-KR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 </a:t>
              </a: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e-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韓民族事業部</a:t>
              </a:r>
              <a:endParaRPr lang="en-US" altLang="ko-KR" dirty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en-US" altLang="ko-KR" dirty="0">
                  <a:solidFill>
                    <a:srgbClr val="000000"/>
                  </a:solidFill>
                  <a:latin typeface="HY동녘M" pitchFamily="18" charset="-127"/>
                  <a:ea typeface="HY동녘M" pitchFamily="18" charset="-127"/>
                </a:rPr>
                <a:t> Tel : 82-2-3415-0055</a:t>
              </a:r>
            </a:p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en-US" altLang="ko-KR" dirty="0">
                  <a:solidFill>
                    <a:srgbClr val="000000"/>
                  </a:solidFill>
                  <a:latin typeface="HY동녘M" pitchFamily="18" charset="-127"/>
                  <a:ea typeface="HY동녘M" pitchFamily="18" charset="-127"/>
                </a:rPr>
                <a:t> E-mail : pms01@okf.or.kr</a:t>
              </a:r>
              <a:endParaRPr lang="ko-KR" altLang="en-US" dirty="0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endParaRPr>
            </a:p>
          </p:txBody>
        </p:sp>
      </p:grpSp>
      <p:sp>
        <p:nvSpPr>
          <p:cNvPr id="6172" name="모서리가 둥근 직사각형 31">
            <a:extLst>
              <a:ext uri="{FF2B5EF4-FFF2-40B4-BE49-F238E27FC236}">
                <a16:creationId xmlns:a16="http://schemas.microsoft.com/office/drawing/2014/main" id="{F83884D7-73DF-4850-9594-DA22F0C64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9" y="4652963"/>
            <a:ext cx="142875" cy="144462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6173" name="모서리가 둥근 직사각형 32">
            <a:extLst>
              <a:ext uri="{FF2B5EF4-FFF2-40B4-BE49-F238E27FC236}">
                <a16:creationId xmlns:a16="http://schemas.microsoft.com/office/drawing/2014/main" id="{2520B4AA-1582-4316-A236-ED2400FFC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5662614"/>
            <a:ext cx="144462" cy="14287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32" name="Rectangle 4">
            <a:extLst>
              <a:ext uri="{FF2B5EF4-FFF2-40B4-BE49-F238E27FC236}">
                <a16:creationId xmlns:a16="http://schemas.microsoft.com/office/drawing/2014/main" id="{01EF00BF-1B51-4DC6-939D-7AD497035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17475"/>
            <a:ext cx="9906000" cy="357188"/>
          </a:xfrm>
          <a:prstGeom prst="rect">
            <a:avLst/>
          </a:prstGeom>
          <a:solidFill>
            <a:srgbClr val="0099CC"/>
          </a:solidFill>
          <a:ln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ja-JP" altLang="en-US" sz="1600" b="1" kern="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財団招請事業申請＿オンラインシステム＿利用方法（個人用）</a:t>
            </a:r>
            <a:r>
              <a:rPr kumimoji="1" lang="ja-JP" altLang="en-US" sz="1600" b="1" kern="0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　</a:t>
            </a:r>
            <a:endParaRPr kumimoji="1" lang="ko-KR" altLang="en-US" sz="1600" b="1" kern="0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보고서 개요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CCCCFF"/>
      </a:hlink>
      <a:folHlink>
        <a:srgbClr val="B2B2B2"/>
      </a:folHlink>
    </a:clrScheme>
    <a:fontScheme name="산출물표준-파워포인트-가로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산출물표준-파워포인트-가로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산출물표준-파워포인트-가로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</Words>
  <Application>Microsoft Office PowerPoint</Application>
  <PresentationFormat>와이드스크린</PresentationFormat>
  <Paragraphs>32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HY동녘M</vt:lpstr>
      <vt:lpstr>Yu Gothic</vt:lpstr>
      <vt:lpstr>가는각진제목체</vt:lpstr>
      <vt:lpstr>굴림</vt:lpstr>
      <vt:lpstr>맑은 고딕</vt:lpstr>
      <vt:lpstr>바탕체</vt:lpstr>
      <vt:lpstr>Arial</vt:lpstr>
      <vt:lpstr>보고서 개요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Yesong An</dc:creator>
  <cp:lastModifiedBy>Yesong An</cp:lastModifiedBy>
  <cp:revision>6</cp:revision>
  <dcterms:created xsi:type="dcterms:W3CDTF">2019-02-25T13:42:29Z</dcterms:created>
  <dcterms:modified xsi:type="dcterms:W3CDTF">2019-02-26T03:10:25Z</dcterms:modified>
</cp:coreProperties>
</file>