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660" r:id="rId1"/>
  </p:sldMasterIdLst>
  <p:sldIdLst>
    <p:sldId id="256" r:id="rId2"/>
    <p:sldId id="257" r:id="rId3"/>
    <p:sldId id="279" r:id="rId4"/>
    <p:sldId id="280" r:id="rId5"/>
    <p:sldId id="287" r:id="rId6"/>
    <p:sldId id="288" r:id="rId7"/>
    <p:sldId id="289" r:id="rId8"/>
    <p:sldId id="258" r:id="rId9"/>
    <p:sldId id="290" r:id="rId10"/>
  </p:sldIdLst>
  <p:sldSz cx="9906000" cy="6858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id="{202D8A6F-4702-475D-B5C5-4344E83B40E8}" name="기본 구역">
          <p14:sldIdLst>
            <p14:sldId id="256"/>
          </p14:sldIdLst>
        </p14:section>
        <p14:section id="{E5420786-6ADD-4854-A36F-E6F8C58D4FF2}" name="로그인">
          <p14:sldIdLst>
            <p14:sldId id="257"/>
          </p14:sldIdLst>
        </p14:section>
        <p14:section id="{4E1F571B-09C9-4297-8AEF-00E063A63E2D}" name="마이페이지_보조금 공시 목록">
          <p14:sldIdLst>
            <p14:sldId id="279"/>
          </p14:sldIdLst>
        </p14:section>
        <p14:section id="{9C92C1AC-6356-4579-8415-699D56670DF9}" name="마이페이지 &gt; 보조금 공시 등록">
          <p14:sldIdLst>
            <p14:sldId id="280"/>
            <p14:sldId id="287"/>
          </p14:sldIdLst>
        </p14:section>
        <p14:section id="{806541CF-0E6E-458E-AD7A-82ACBC23BC3B}" name="마이페이지 &gt;보조금 등록&gt; 보조금 상세">
          <p14:sldIdLst>
            <p14:sldId id="288"/>
          </p14:sldIdLst>
        </p14:section>
        <p14:section id="{AF2635E3-4EBA-4BB7-AA6A-257261B6E1A8}" name="마이페이지&gt;보조금공시 &gt; 보조금 공시 수정">
          <p14:sldIdLst>
            <p14:sldId id="289"/>
          </p14:sldIdLst>
        </p14:section>
        <p14:section id="{35889302-A0E0-4AD5-96E0-AE3818041C8B}" name="마이페이지 &gt; 목록 &gt; 반려시 목록 화면">
          <p14:sldIdLst>
            <p14:sldId id="258"/>
          </p14:sldIdLst>
        </p14:section>
        <p14:section id="{2382E8F0-31D5-4AE5-93FC-EC6CEC56DA14}" name="마이페이지 &gt; 목록 &gt; 승인시 상세">
          <p14:sldIdLst>
            <p14:sldId id="290"/>
          </p14:sldIdLst>
        </p14:section>
      </p14:sectionLst>
    </p:ext>
  </p:extLst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prnPr scaleToFitPaper="1"/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horzBarState="maximized">
    <p:restoredLeft sz="16006" autoAdjust="0"/>
    <p:restoredTop sz="94660"/>
  </p:normalViewPr>
  <p:slideViewPr>
    <p:cSldViewPr snapToGrid="0">
      <p:cViewPr>
        <p:scale>
          <a:sx n="150" d="100"/>
          <a:sy n="150" d="100"/>
        </p:scale>
        <p:origin x="402" y="60"/>
      </p:cViewPr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9.xml"  /><Relationship Id="rId11" Type="http://schemas.openxmlformats.org/officeDocument/2006/relationships/presProps" Target="presProps.xml"  /><Relationship Id="rId12" Type="http://schemas.openxmlformats.org/officeDocument/2006/relationships/viewProps" Target="viewProps.xml"  /><Relationship Id="rId13" Type="http://schemas.openxmlformats.org/officeDocument/2006/relationships/theme" Target="theme/theme1.xml"  /><Relationship Id="rId14" Type="http://schemas.openxmlformats.org/officeDocument/2006/relationships/tableStyles" Target="tableStyles.xml"  /><Relationship Id="rId2" Type="http://schemas.openxmlformats.org/officeDocument/2006/relationships/slide" Target="slides/slide1.xml"  /><Relationship Id="rId3" Type="http://schemas.openxmlformats.org/officeDocument/2006/relationships/slide" Target="slides/slide2.xml"  /><Relationship Id="rId4" Type="http://schemas.openxmlformats.org/officeDocument/2006/relationships/slide" Target="slides/slide3.xml"  /><Relationship Id="rId5" Type="http://schemas.openxmlformats.org/officeDocument/2006/relationships/slide" Target="slides/slide4.xml"  /><Relationship Id="rId6" Type="http://schemas.openxmlformats.org/officeDocument/2006/relationships/slide" Target="slides/slide5.xml"  /><Relationship Id="rId7" Type="http://schemas.openxmlformats.org/officeDocument/2006/relationships/slide" Target="slides/slide6.xml"  /><Relationship Id="rId8" Type="http://schemas.openxmlformats.org/officeDocument/2006/relationships/slide" Target="slides/slide7.xml"  /><Relationship Id="rId9" Type="http://schemas.openxmlformats.org/officeDocument/2006/relationships/slide" Target="slides/slide8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1.png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1.png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61950" y="1554938"/>
            <a:ext cx="9208702" cy="752475"/>
          </a:xfrm>
        </p:spPr>
        <p:txBody>
          <a:bodyPr anchor="ctr">
            <a:normAutofit/>
          </a:bodyPr>
          <a:lstStyle>
            <a:lvl1pPr algn="r">
              <a:defRPr sz="2600" b="1">
                <a:ln w="12700"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ko-KR" altLang="en-US" dirty="0"/>
              <a:t>제목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1950" y="2469340"/>
            <a:ext cx="9208702" cy="435787"/>
          </a:xfrm>
        </p:spPr>
        <p:txBody>
          <a:bodyPr anchor="ctr">
            <a:normAutofit/>
          </a:bodyPr>
          <a:lstStyle>
            <a:lvl1pPr marL="0" indent="0" algn="r">
              <a:buNone/>
              <a:defRPr sz="1625" b="1">
                <a:ln w="12700"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71475" indent="0" algn="ctr">
              <a:buNone/>
              <a:defRPr sz="1625"/>
            </a:lvl2pPr>
            <a:lvl3pPr marL="742950" indent="0" algn="ctr">
              <a:buNone/>
              <a:defRPr sz="1463"/>
            </a:lvl3pPr>
            <a:lvl4pPr marL="1114425" indent="0" algn="ctr">
              <a:buNone/>
              <a:defRPr sz="1300"/>
            </a:lvl4pPr>
            <a:lvl5pPr marL="1485900" indent="0" algn="ctr">
              <a:buNone/>
              <a:defRPr sz="1300"/>
            </a:lvl5pPr>
            <a:lvl6pPr marL="1857375" indent="0" algn="ctr">
              <a:buNone/>
              <a:defRPr sz="1300"/>
            </a:lvl6pPr>
            <a:lvl7pPr marL="2228850" indent="0" algn="ctr">
              <a:buNone/>
              <a:defRPr sz="1300"/>
            </a:lvl7pPr>
            <a:lvl8pPr marL="2600325" indent="0" algn="ctr">
              <a:buNone/>
              <a:defRPr sz="1300"/>
            </a:lvl8pPr>
            <a:lvl9pPr marL="2971800" indent="0" algn="ctr">
              <a:buNone/>
              <a:defRPr sz="13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7" name="Rectangle 1096"/>
          <p:cNvSpPr>
            <a:spLocks noChangeArrowheads="1"/>
          </p:cNvSpPr>
          <p:nvPr userDrawn="1"/>
        </p:nvSpPr>
        <p:spPr bwMode="gray">
          <a:xfrm>
            <a:off x="0" y="771525"/>
            <a:ext cx="361950" cy="2971800"/>
          </a:xfrm>
          <a:prstGeom prst="rect">
            <a:avLst/>
          </a:prstGeom>
          <a:solidFill>
            <a:srgbClr val="00CC99"/>
          </a:solidFill>
          <a:ln w="3175">
            <a:solidFill>
              <a:srgbClr val="008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9299" tIns="39650" rIns="79299" bIns="39650" anchor="ctr"/>
          <a:lstStyle/>
          <a:p>
            <a:pPr lvl="0"/>
            <a:endParaRPr lang="ko-KR" altLang="en-US" sz="1542" dirty="0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F7080CD9-A42E-4C2C-A61A-FCC79CFBF5F6}"/>
              </a:ext>
            </a:extLst>
          </p:cNvPr>
          <p:cNvSpPr/>
          <p:nvPr userDrawn="1"/>
        </p:nvSpPr>
        <p:spPr>
          <a:xfrm>
            <a:off x="0" y="2"/>
            <a:ext cx="9906000" cy="63873"/>
          </a:xfrm>
          <a:prstGeom prst="rect">
            <a:avLst/>
          </a:prstGeom>
          <a:solidFill>
            <a:srgbClr val="00CC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31" dirty="0" err="1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/>
          <p:nvPr userDrawn="1"/>
        </p:nvSpPr>
        <p:spPr>
          <a:xfrm>
            <a:off x="1532620" y="6486250"/>
            <a:ext cx="3550972" cy="200055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</a:bodyPr>
          <a:lstStyle/>
          <a:p>
            <a:pPr>
              <a:defRPr/>
            </a:pPr>
            <a:r>
              <a:rPr lang="ko-KR" altLang="en-US" sz="650" spc="-41" baseline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고객사</a:t>
            </a:r>
            <a:r>
              <a:rPr lang="ko-KR" altLang="en-US" sz="650" spc="-41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 및 개발사의 사전 승인 없이 본 내용의 전부 또는 일부에 대한 복사</a:t>
            </a:r>
            <a:r>
              <a:rPr lang="en-US" altLang="ko-KR" sz="650" spc="-41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, </a:t>
            </a:r>
            <a:r>
              <a:rPr lang="ko-KR" altLang="en-US" sz="650" spc="-41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전재</a:t>
            </a:r>
            <a:r>
              <a:rPr lang="en-US" altLang="ko-KR" sz="650" spc="-41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, </a:t>
            </a:r>
            <a:r>
              <a:rPr lang="ko-KR" altLang="en-US" sz="650" spc="-41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배포</a:t>
            </a:r>
            <a:r>
              <a:rPr lang="en-US" altLang="ko-KR" sz="650" spc="-41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, </a:t>
            </a:r>
            <a:r>
              <a:rPr lang="ko-KR" altLang="en-US" sz="650" spc="-41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사용을 금합니다</a:t>
            </a:r>
            <a:r>
              <a:rPr lang="en-US" altLang="ko-KR" sz="650" spc="-41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.</a:t>
            </a:r>
            <a:endParaRPr lang="ko-KR" altLang="en-US" sz="650" spc="-41" baseline="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en-US" altLang="ko-KR" sz="650" spc="-41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© </a:t>
            </a:r>
            <a:r>
              <a:rPr lang="en-US" altLang="ko-KR" sz="650" b="1" spc="-41" baseline="0" dirty="0">
                <a:solidFill>
                  <a:schemeClr val="tx1"/>
                </a:solidFill>
                <a:latin typeface="+mn-ea"/>
                <a:ea typeface="+mn-ea"/>
              </a:rPr>
              <a:t>2025</a:t>
            </a:r>
            <a:r>
              <a:rPr lang="en-US" altLang="ko-KR" sz="650" spc="-41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 </a:t>
            </a:r>
            <a:r>
              <a:rPr lang="en-US" altLang="ko-KR" sz="650" b="1" spc="-41" baseline="0" dirty="0">
                <a:solidFill>
                  <a:schemeClr val="tx1"/>
                </a:solidFill>
                <a:latin typeface="+mn-ea"/>
                <a:ea typeface="+mn-ea"/>
              </a:rPr>
              <a:t>ASADAL</a:t>
            </a:r>
            <a:r>
              <a:rPr lang="en-US" altLang="ko-KR" sz="650" spc="-41" baseline="0" dirty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650" b="1" spc="-41" baseline="0" dirty="0">
                <a:latin typeface="+mn-ea"/>
                <a:ea typeface="+mn-ea"/>
              </a:rPr>
              <a:t>CORP</a:t>
            </a:r>
            <a:r>
              <a:rPr lang="en-US" altLang="ko-KR" sz="650" spc="-41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. ALL RIGHTS RESERVED</a:t>
            </a:r>
          </a:p>
        </p:txBody>
      </p:sp>
      <p:cxnSp>
        <p:nvCxnSpPr>
          <p:cNvPr id="15" name="직선 연결선 14"/>
          <p:cNvCxnSpPr/>
          <p:nvPr userDrawn="1"/>
        </p:nvCxnSpPr>
        <p:spPr>
          <a:xfrm>
            <a:off x="92461" y="6345324"/>
            <a:ext cx="9721465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2">
            <a:extLst>
              <a:ext uri="{FF2B5EF4-FFF2-40B4-BE49-F238E27FC236}">
                <a16:creationId xmlns:a16="http://schemas.microsoft.com/office/drawing/2014/main" id="{00000000-0008-0000-0000-00000200000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25864" y="6451492"/>
            <a:ext cx="1012851" cy="36788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4752779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4"/>
          <p:cNvSpPr>
            <a:spLocks noGrp="1"/>
          </p:cNvSpPr>
          <p:nvPr>
            <p:ph type="title" hasCustomPrompt="1"/>
          </p:nvPr>
        </p:nvSpPr>
        <p:spPr>
          <a:xfrm>
            <a:off x="992491" y="1828819"/>
            <a:ext cx="4630841" cy="500062"/>
          </a:xfrm>
          <a:prstGeom prst="rect">
            <a:avLst/>
          </a:prstGeom>
        </p:spPr>
        <p:txBody>
          <a:bodyPr wrap="none" lIns="0" tIns="0" rIns="0" bIns="0" anchor="ctr" anchorCtr="0"/>
          <a:lstStyle>
            <a:lvl1pPr algn="l">
              <a:defRPr sz="2275" b="1" spc="-41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/>
              <a:t>Sub Title</a:t>
            </a:r>
            <a:endParaRPr lang="ko-KR" altLang="en-US" dirty="0"/>
          </a:p>
        </p:txBody>
      </p:sp>
      <p:cxnSp>
        <p:nvCxnSpPr>
          <p:cNvPr id="8" name="직선 연결선 9"/>
          <p:cNvCxnSpPr>
            <a:cxnSpLocks noChangeShapeType="1"/>
          </p:cNvCxnSpPr>
          <p:nvPr userDrawn="1"/>
        </p:nvCxnSpPr>
        <p:spPr bwMode="auto">
          <a:xfrm>
            <a:off x="599622" y="1840330"/>
            <a:ext cx="0" cy="477041"/>
          </a:xfrm>
          <a:prstGeom prst="line">
            <a:avLst/>
          </a:prstGeom>
          <a:noFill/>
          <a:ln w="57150" algn="ctr">
            <a:solidFill>
              <a:srgbClr val="00CC99"/>
            </a:solidFill>
            <a:round/>
            <a:headEnd/>
            <a:tailEnd/>
          </a:ln>
        </p:spPr>
      </p:cxnSp>
      <p:sp>
        <p:nvSpPr>
          <p:cNvPr id="9" name="Line 5"/>
          <p:cNvSpPr>
            <a:spLocks noChangeShapeType="1"/>
          </p:cNvSpPr>
          <p:nvPr userDrawn="1"/>
        </p:nvSpPr>
        <p:spPr bwMode="auto">
          <a:xfrm>
            <a:off x="502126" y="1556792"/>
            <a:ext cx="5121206" cy="0"/>
          </a:xfrm>
          <a:prstGeom prst="line">
            <a:avLst/>
          </a:prstGeom>
          <a:noFill/>
          <a:ln w="3175" cap="rnd">
            <a:solidFill>
              <a:srgbClr val="000000"/>
            </a:solidFill>
            <a:prstDash val="sysDot"/>
            <a:round/>
            <a:headEnd/>
            <a:tailEnd/>
          </a:ln>
        </p:spPr>
        <p:txBody>
          <a:bodyPr wrap="none"/>
          <a:lstStyle/>
          <a:p>
            <a:pPr>
              <a:defRPr/>
            </a:pPr>
            <a:endParaRPr lang="ko-KR" altLang="en-US" sz="1463"/>
          </a:p>
        </p:txBody>
      </p:sp>
      <p:sp>
        <p:nvSpPr>
          <p:cNvPr id="10" name="Line 5"/>
          <p:cNvSpPr>
            <a:spLocks noChangeShapeType="1"/>
          </p:cNvSpPr>
          <p:nvPr userDrawn="1"/>
        </p:nvSpPr>
        <p:spPr bwMode="auto">
          <a:xfrm>
            <a:off x="502126" y="2600908"/>
            <a:ext cx="5121206" cy="0"/>
          </a:xfrm>
          <a:prstGeom prst="line">
            <a:avLst/>
          </a:prstGeom>
          <a:noFill/>
          <a:ln w="3175" cap="rnd">
            <a:solidFill>
              <a:srgbClr val="000000"/>
            </a:solidFill>
            <a:prstDash val="sysDot"/>
            <a:round/>
            <a:headEnd/>
            <a:tailEnd/>
          </a:ln>
        </p:spPr>
        <p:txBody>
          <a:bodyPr wrap="none"/>
          <a:lstStyle/>
          <a:p>
            <a:pPr>
              <a:defRPr/>
            </a:pPr>
            <a:endParaRPr lang="ko-KR" altLang="en-US" sz="1463"/>
          </a:p>
        </p:txBody>
      </p:sp>
      <p:sp>
        <p:nvSpPr>
          <p:cNvPr id="12" name="TextBox 11"/>
          <p:cNvSpPr txBox="1"/>
          <p:nvPr userDrawn="1"/>
        </p:nvSpPr>
        <p:spPr>
          <a:xfrm>
            <a:off x="1532620" y="6486250"/>
            <a:ext cx="3550972" cy="200055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</a:bodyPr>
          <a:lstStyle/>
          <a:p>
            <a:pPr>
              <a:defRPr/>
            </a:pPr>
            <a:r>
              <a:rPr lang="ko-KR" altLang="en-US" sz="650" spc="-41" baseline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고객사</a:t>
            </a:r>
            <a:r>
              <a:rPr lang="ko-KR" altLang="en-US" sz="650" spc="-41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 및 개발사의 사전 승인 없이 본 내용의 전부 또는 일부에 대한 복사</a:t>
            </a:r>
            <a:r>
              <a:rPr lang="en-US" altLang="ko-KR" sz="650" spc="-41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, </a:t>
            </a:r>
            <a:r>
              <a:rPr lang="ko-KR" altLang="en-US" sz="650" spc="-41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전재</a:t>
            </a:r>
            <a:r>
              <a:rPr lang="en-US" altLang="ko-KR" sz="650" spc="-41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, </a:t>
            </a:r>
            <a:r>
              <a:rPr lang="ko-KR" altLang="en-US" sz="650" spc="-41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배포</a:t>
            </a:r>
            <a:r>
              <a:rPr lang="en-US" altLang="ko-KR" sz="650" spc="-41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, </a:t>
            </a:r>
            <a:r>
              <a:rPr lang="ko-KR" altLang="en-US" sz="650" spc="-41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사용을 금합니다</a:t>
            </a:r>
            <a:r>
              <a:rPr lang="en-US" altLang="ko-KR" sz="650" spc="-41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.</a:t>
            </a:r>
            <a:endParaRPr lang="ko-KR" altLang="en-US" sz="650" spc="-41" baseline="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en-US" altLang="ko-KR" sz="650" spc="-41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© </a:t>
            </a:r>
            <a:r>
              <a:rPr lang="en-US" altLang="ko-KR" sz="650" b="1" spc="-41" baseline="0" dirty="0">
                <a:solidFill>
                  <a:schemeClr val="tx1"/>
                </a:solidFill>
                <a:latin typeface="+mn-ea"/>
                <a:ea typeface="+mn-ea"/>
              </a:rPr>
              <a:t>2025</a:t>
            </a:r>
            <a:r>
              <a:rPr lang="en-US" altLang="ko-KR" sz="650" spc="-41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 </a:t>
            </a:r>
            <a:r>
              <a:rPr lang="en-US" altLang="ko-KR" sz="650" b="1" spc="-41" baseline="0" dirty="0">
                <a:solidFill>
                  <a:schemeClr val="tx1"/>
                </a:solidFill>
                <a:latin typeface="+mn-ea"/>
                <a:ea typeface="+mn-ea"/>
              </a:rPr>
              <a:t>ASADAL</a:t>
            </a:r>
            <a:r>
              <a:rPr lang="en-US" altLang="ko-KR" sz="650" spc="-41" baseline="0" dirty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650" b="1" spc="-41" baseline="0" dirty="0">
                <a:latin typeface="+mn-ea"/>
                <a:ea typeface="+mn-ea"/>
              </a:rPr>
              <a:t>CORP</a:t>
            </a:r>
            <a:r>
              <a:rPr lang="en-US" altLang="ko-KR" sz="650" spc="-41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. ALL RIGHTS RESERVED</a:t>
            </a:r>
          </a:p>
        </p:txBody>
      </p:sp>
      <p:cxnSp>
        <p:nvCxnSpPr>
          <p:cNvPr id="13" name="직선 연결선 12"/>
          <p:cNvCxnSpPr/>
          <p:nvPr userDrawn="1"/>
        </p:nvCxnSpPr>
        <p:spPr>
          <a:xfrm>
            <a:off x="92461" y="6345324"/>
            <a:ext cx="9721465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2">
            <a:extLst>
              <a:ext uri="{FF2B5EF4-FFF2-40B4-BE49-F238E27FC236}">
                <a16:creationId xmlns:a16="http://schemas.microsoft.com/office/drawing/2014/main" id="{00000000-0008-0000-0000-00000200000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8957" y="6433411"/>
            <a:ext cx="1012851" cy="36788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8212522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사업자료 다운로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E53F8E5A-FE1E-49F0-A5C0-1ADD16CF750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494645586"/>
              </p:ext>
            </p:extLst>
          </p:nvPr>
        </p:nvGraphicFramePr>
        <p:xfrm>
          <a:off x="0" y="0"/>
          <a:ext cx="9906000" cy="274320"/>
        </p:xfrm>
        <a:graphic>
          <a:graphicData uri="http://schemas.openxmlformats.org/drawingml/2006/table">
            <a:tbl>
              <a:tblPr firstRow="1">
                <a:tableStyleId>{073A0DAA-6AF3-43AB-8588-CEC1D06C72B9}</a:tableStyleId>
              </a:tblPr>
              <a:tblGrid>
                <a:gridCol w="9205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854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043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제목 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en-US" altLang="ko-KR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60044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사업자료 다운로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표 14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4160061048"/>
              </p:ext>
            </p:extLst>
          </p:nvPr>
        </p:nvGraphicFramePr>
        <p:xfrm>
          <a:off x="0" y="306593"/>
          <a:ext cx="9902696" cy="65621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958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068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8888">
                <a:tc rowSpan="2"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45720" marR="4572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설명</a:t>
                      </a:r>
                    </a:p>
                  </a:txBody>
                  <a:tcPr marL="45720" marR="4572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932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45720" marR="4572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E53F8E5A-FE1E-49F0-A5C0-1ADD16CF750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705418405"/>
              </p:ext>
            </p:extLst>
          </p:nvPr>
        </p:nvGraphicFramePr>
        <p:xfrm>
          <a:off x="0" y="0"/>
          <a:ext cx="9906000" cy="306593"/>
        </p:xfrm>
        <a:graphic>
          <a:graphicData uri="http://schemas.openxmlformats.org/drawingml/2006/table">
            <a:tbl>
              <a:tblPr firstRow="1">
                <a:tableStyleId>{073A0DAA-6AF3-43AB-8588-CEC1D06C72B9}</a:tableStyleId>
              </a:tblPr>
              <a:tblGrid>
                <a:gridCol w="9205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807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82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3653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0659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제목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날짜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26.01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07819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A6B46-49D2-4A28-97EF-5633947D15AC}" type="datetimeFigureOut">
              <a:rPr lang="ko-KR" altLang="en-US" smtClean="0"/>
              <a:t>2026-01-22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22FF0-21D2-4C51-8BDE-AC1A683B37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4583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A6B46-49D2-4A28-97EF-5633947D15AC}" type="datetimeFigureOut">
              <a:rPr lang="ko-KR" altLang="en-US" smtClean="0"/>
              <a:t>2026-01-22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22FF0-21D2-4C51-8BDE-AC1A683B37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24588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A6B46-49D2-4A28-97EF-5633947D15AC}" type="datetimeFigureOut">
              <a:rPr lang="ko-KR" altLang="en-US" smtClean="0"/>
              <a:t>2026-01-22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22FF0-21D2-4C51-8BDE-AC1A683B37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7179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A6B46-49D2-4A28-97EF-5633947D15AC}" type="datetimeFigureOut">
              <a:rPr lang="ko-KR" altLang="en-US" smtClean="0"/>
              <a:t>2026-01-22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22FF0-21D2-4C51-8BDE-AC1A683B37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71195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A6B46-49D2-4A28-97EF-5633947D15AC}" type="datetimeFigureOut">
              <a:rPr lang="ko-KR" altLang="en-US" smtClean="0"/>
              <a:t>2026-01-22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22FF0-21D2-4C51-8BDE-AC1A683B37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8919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A6B46-49D2-4A28-97EF-5633947D15AC}" type="datetimeFigureOut">
              <a:rPr lang="ko-KR" altLang="en-US" smtClean="0"/>
              <a:t>2026-01-22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22FF0-21D2-4C51-8BDE-AC1A683B37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5805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A6B46-49D2-4A28-97EF-5633947D15AC}" type="datetimeFigureOut">
              <a:rPr lang="ko-KR" altLang="en-US" smtClean="0"/>
              <a:t>2026-01-22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22FF0-21D2-4C51-8BDE-AC1A683B37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6360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A6B46-49D2-4A28-97EF-5633947D15AC}" type="datetimeFigureOut">
              <a:rPr lang="ko-KR" altLang="en-US" smtClean="0"/>
              <a:t>2026-01-22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22FF0-21D2-4C51-8BDE-AC1A683B37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64547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A6B46-49D2-4A28-97EF-5633947D15AC}" type="datetimeFigureOut">
              <a:rPr lang="ko-KR" altLang="en-US" smtClean="0"/>
              <a:t>2026-01-22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22FF0-21D2-4C51-8BDE-AC1A683B37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18594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A6B46-49D2-4A28-97EF-5633947D15AC}" type="datetimeFigureOut">
              <a:rPr lang="ko-KR" altLang="en-US" smtClean="0"/>
              <a:t>2026-01-22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22FF0-21D2-4C51-8BDE-AC1A683B37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87937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A6B46-49D2-4A28-97EF-5633947D15AC}" type="datetimeFigureOut">
              <a:rPr lang="ko-KR" altLang="en-US" smtClean="0"/>
              <a:t>2026-01-22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22FF0-21D2-4C51-8BDE-AC1A683B37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1877555"/>
      </p:ext>
    </p:extLst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slideLayout" Target="../slideLayouts/slideLayout12.xml"  /><Relationship Id="rId13" Type="http://schemas.openxmlformats.org/officeDocument/2006/relationships/slideLayout" Target="../slideLayouts/slideLayout13.xml"  /><Relationship Id="rId14" Type="http://schemas.openxmlformats.org/officeDocument/2006/relationships/slideLayout" Target="../slideLayouts/slideLayout14.xml"  /><Relationship Id="rId15" Type="http://schemas.openxmlformats.org/officeDocument/2006/relationships/slideLayout" Target="../slideLayouts/slideLayout15.xml"  /><Relationship Id="rId16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4A6B46-49D2-4A28-97EF-5633947D15AC}" type="datetimeFigureOut">
              <a:rPr lang="ko-KR" altLang="en-US" smtClean="0"/>
              <a:t>2026-01-22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522FF0-21D2-4C51-8BDE-AC1A683B37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4031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  <p:sldLayoutId id="2147483668" r:id="rId12"/>
    <p:sldLayoutId id="2147483669" r:id="rId13"/>
    <p:sldLayoutId id="2147483670" r:id="rId14"/>
    <p:sldLayoutId id="2147483671" r:id="rId15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4.xml"  /><Relationship Id="rId2" Type="http://schemas.openxmlformats.org/officeDocument/2006/relationships/image" Target="../media/image2.png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4.xml"  /><Relationship Id="rId2" Type="http://schemas.openxmlformats.org/officeDocument/2006/relationships/image" Target="../media/image3.png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4.xml"  /><Relationship Id="rId2" Type="http://schemas.openxmlformats.org/officeDocument/2006/relationships/image" Target="../media/image4.png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4.xml"  /><Relationship Id="rId2" Type="http://schemas.openxmlformats.org/officeDocument/2006/relationships/image" Target="../media/image5.png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4.xml"  /><Relationship Id="rId2" Type="http://schemas.openxmlformats.org/officeDocument/2006/relationships/image" Target="../media/image6.png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4.xml"  /><Relationship Id="rId2" Type="http://schemas.openxmlformats.org/officeDocument/2006/relationships/image" Target="../media/image7.png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4.xml"  /><Relationship Id="rId2" Type="http://schemas.openxmlformats.org/officeDocument/2006/relationships/image" Target="../media/image8.png"  /><Relationship Id="rId3" Type="http://schemas.openxmlformats.org/officeDocument/2006/relationships/image" Target="../media/image9.png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4.xml"  /><Relationship Id="rId2" Type="http://schemas.openxmlformats.org/officeDocument/2006/relationships/image" Target="../media/image10.png"  /><Relationship Id="rId3" Type="http://schemas.openxmlformats.org/officeDocument/2006/relationships/image" Target="../media/image11.pn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 idx="0" hasCustomPrompt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보조금 정보공시 </a:t>
            </a:r>
            <a:r>
              <a:rPr lang="en-US" altLang="ko-KR"/>
              <a:t> </a:t>
            </a:r>
            <a:r>
              <a:rPr lang="ko-KR" altLang="en-US"/>
              <a:t>매뉴얼 </a:t>
            </a:r>
            <a:endParaRPr lang="ko-KR" altLang="en-US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사용자용 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03926727-2F5E-4A61-1F78-6D70584A02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2794418"/>
              </p:ext>
            </p:extLst>
          </p:nvPr>
        </p:nvGraphicFramePr>
        <p:xfrm>
          <a:off x="7416218" y="553526"/>
          <a:ext cx="2489782" cy="752786"/>
        </p:xfrm>
        <a:graphic>
          <a:graphicData uri="http://schemas.openxmlformats.org/drawingml/2006/table">
            <a:tbl>
              <a:tblPr firstRow="1" bandRow="1"/>
              <a:tblGrid>
                <a:gridCol w="2418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47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8217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등록된 단체 아이디와 비번으로 로그인 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0635407"/>
                  </a:ext>
                </a:extLst>
              </a:tr>
              <a:tr h="356546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2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933130" y="2635"/>
            <a:ext cx="9893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/>
              <a:t>로그인 화면</a:t>
            </a:r>
            <a:endParaRPr lang="ko-KR" altLang="en-US" sz="1200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474" y="806744"/>
            <a:ext cx="7169103" cy="5359081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455831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7416218" y="553526"/>
          <a:ext cx="2494111" cy="1493520"/>
        </p:xfrm>
        <a:graphic>
          <a:graphicData uri="http://schemas.openxmlformats.org/drawingml/2006/table">
            <a:tbl>
              <a:tblPr firstRow="1" bandRow="1"/>
              <a:tblGrid>
                <a:gridCol w="241882"/>
                <a:gridCol w="2252229"/>
              </a:tblGrid>
              <a:tr h="328217">
                <a:tc>
                  <a:txBody>
                    <a:bodyPr vert="horz" lIns="83127" tIns="45720" rIns="83127" bIns="45720" anchor="ctr" anchorCtr="0"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lvl="0" algn="ctr" latinLnBrk="1">
                        <a:defRPr/>
                      </a:pPr>
                      <a:r>
                        <a:rPr lang="en-US" altLang="ko-KR" sz="1000" b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</a:t>
                      </a:r>
                      <a:endParaRPr lang="ko-KR" altLang="en-US" sz="1000" b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 vert="horz" lIns="83127" tIns="45720" rIns="83127" bIns="45720" anchor="ctr" anchorCtr="0"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보조금 공시 탭 선택시 동포단체가 등록한 내용이 목록에 노출</a:t>
                      </a:r>
                      <a:endParaRPr lang="ko-KR" altLang="en-US" sz="1000" b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</a:tr>
              <a:tr h="356546">
                <a:tc>
                  <a:txBody>
                    <a:bodyPr vert="horz" lIns="83127" tIns="45720" rIns="83127" bIns="45720" anchor="ctr" anchorCtr="0"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lvl="0" algn="ctr" latinLnBrk="1">
                        <a:defRPr/>
                      </a:pPr>
                      <a:r>
                        <a:rPr lang="en-US" altLang="ko-KR" sz="1000" b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2</a:t>
                      </a:r>
                      <a:endParaRPr lang="ko-KR" altLang="en-US" sz="1000" b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 vert="horz" lIns="83127" tIns="45720" rIns="83127" bIns="45720" anchor="ctr" anchorCtr="0"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공시등록 클릭</a:t>
                      </a:r>
                      <a:r>
                        <a:rPr lang="ko-KR" altLang="en-US" sz="1000" b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en-US" altLang="ko-KR" sz="1000" b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&gt; </a:t>
                      </a:r>
                      <a:r>
                        <a:rPr lang="ko-KR" altLang="en-US" sz="1000" b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등록 페이지 이동 </a:t>
                      </a:r>
                      <a:endParaRPr lang="ko-KR" altLang="en-US" sz="1000" b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lvl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lang="en-US" altLang="ko-KR" sz="1000" b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marL="171450" marR="0" lvl="0" indent="-17145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Char char="-"/>
                        <a:defRPr/>
                      </a:pPr>
                      <a:r>
                        <a:rPr lang="ko-KR" altLang="en-US" sz="1000" b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등록 전 </a:t>
                      </a:r>
                      <a:r>
                        <a:rPr lang="ko-KR" altLang="en-US" sz="1000" b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개인정보수집 </a:t>
                      </a:r>
                      <a:r>
                        <a:rPr lang="en-US" altLang="ko-KR" sz="1000" b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000" b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활용동의 체크  </a:t>
                      </a:r>
                      <a:endParaRPr lang="ko-KR" altLang="en-US" sz="1000" b="1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</a:tr>
              <a:tr h="356546">
                <a:tc>
                  <a:txBody>
                    <a:bodyPr vert="horz" lIns="83127" tIns="45720" rIns="83127" bIns="45720" anchor="ctr" anchorCtr="0"/>
                    <a:lstStyle/>
                    <a:p>
                      <a:pPr lvl="0" algn="ctr" latinLnBrk="1">
                        <a:defRPr/>
                      </a:pPr>
                      <a:r>
                        <a:rPr lang="en-US" altLang="ko-KR" sz="1000" b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3</a:t>
                      </a:r>
                      <a:endParaRPr lang="ko-KR" altLang="en-US" sz="1000" b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 vert="horz" lIns="83127" tIns="45720" rIns="83127" bIns="45720" anchor="ctr" anchorCtr="0"/>
                    <a:lstStyle/>
                    <a:p>
                      <a:pPr marL="171450" marR="0" lvl="0" indent="-17145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Char char="-"/>
                        <a:defRPr/>
                      </a:pPr>
                      <a:r>
                        <a:rPr lang="ko-KR" altLang="en-US" sz="1000" b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사업명 클릭 </a:t>
                      </a:r>
                      <a:r>
                        <a:rPr lang="en-US" altLang="ko-KR" sz="1000" b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&gt; </a:t>
                      </a:r>
                      <a:r>
                        <a:rPr lang="ko-KR" altLang="en-US" sz="1000" b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신청 상세화면 이동 </a:t>
                      </a:r>
                      <a:endParaRPr lang="en-US" altLang="ko-KR" sz="1000" b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</a:tr>
            </a:tbl>
          </a:graphicData>
        </a:graphic>
      </p:graphicFrame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325" y="944222"/>
            <a:ext cx="6760961" cy="5323591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933130" y="2635"/>
            <a:ext cx="32720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/>
              <a:t>마이 페이지 </a:t>
            </a:r>
            <a:r>
              <a:rPr lang="en-US" altLang="ko-KR" sz="1200" dirty="0" smtClean="0"/>
              <a:t>&gt; </a:t>
            </a:r>
            <a:r>
              <a:rPr lang="ko-KR" altLang="en-US" sz="1200" dirty="0" smtClean="0"/>
              <a:t>보조금 공시 </a:t>
            </a:r>
            <a:r>
              <a:rPr lang="en-US" altLang="ko-KR" sz="1200" dirty="0" smtClean="0"/>
              <a:t>&gt; </a:t>
            </a:r>
            <a:r>
              <a:rPr lang="ko-KR" altLang="en-US" sz="1200" dirty="0" smtClean="0"/>
              <a:t>보조금 공시 </a:t>
            </a:r>
            <a:r>
              <a:rPr lang="ko-KR" altLang="en-US" sz="1200" dirty="0" smtClean="0"/>
              <a:t>목록 </a:t>
            </a:r>
            <a:endParaRPr lang="ko-KR" altLang="en-US" sz="1200" dirty="0"/>
          </a:p>
        </p:txBody>
      </p:sp>
      <p:sp>
        <p:nvSpPr>
          <p:cNvPr id="4" name="직사각형 3"/>
          <p:cNvSpPr/>
          <p:nvPr/>
        </p:nvSpPr>
        <p:spPr>
          <a:xfrm>
            <a:off x="1223889" y="3019865"/>
            <a:ext cx="1205133" cy="3610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475914" y="3681046"/>
            <a:ext cx="651803" cy="2907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/>
          <p:cNvSpPr/>
          <p:nvPr/>
        </p:nvSpPr>
        <p:spPr>
          <a:xfrm>
            <a:off x="1062774" y="3081008"/>
            <a:ext cx="220805" cy="23878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 smtClean="0">
                <a:latin typeface="+mj-ea"/>
                <a:ea typeface="+mj-ea"/>
              </a:rPr>
              <a:t>1</a:t>
            </a:r>
            <a:endParaRPr lang="ko-KR" altLang="en-US" sz="900" dirty="0">
              <a:latin typeface="+mj-ea"/>
              <a:ea typeface="+mj-ea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2318619" y="3681046"/>
            <a:ext cx="220805" cy="23878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latin typeface="+mj-ea"/>
                <a:ea typeface="+mj-ea"/>
              </a:rPr>
              <a:t>2</a:t>
            </a:r>
            <a:endParaRPr lang="ko-KR" altLang="en-US" sz="900" dirty="0">
              <a:latin typeface="+mj-ea"/>
              <a:ea typeface="+mj-ea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3084032" y="2623624"/>
            <a:ext cx="220805" cy="23878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 smtClean="0">
                <a:latin typeface="+mj-ea"/>
                <a:ea typeface="+mj-ea"/>
              </a:rPr>
              <a:t>3</a:t>
            </a:r>
            <a:endParaRPr lang="ko-KR" altLang="en-US" sz="900" dirty="0">
              <a:latin typeface="+mj-ea"/>
              <a:ea typeface="+mj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238119" y="2623624"/>
            <a:ext cx="321007" cy="75731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7251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03926727-2F5E-4A61-1F78-6D70584A02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1769811"/>
              </p:ext>
            </p:extLst>
          </p:nvPr>
        </p:nvGraphicFramePr>
        <p:xfrm>
          <a:off x="7416218" y="553526"/>
          <a:ext cx="2489782" cy="1081003"/>
        </p:xfrm>
        <a:graphic>
          <a:graphicData uri="http://schemas.openxmlformats.org/drawingml/2006/table">
            <a:tbl>
              <a:tblPr firstRow="1" bandRow="1"/>
              <a:tblGrid>
                <a:gridCol w="2609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28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8217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등록전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개인정보 동의 및 활용 체크 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0635407"/>
                  </a:ext>
                </a:extLst>
              </a:tr>
              <a:tr h="356546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2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‘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동의함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’ 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버튼 클릭 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&gt; </a:t>
                      </a:r>
                      <a:r>
                        <a:rPr lang="ko-KR" altLang="en-US" sz="1000" b="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등록페이지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이동 </a:t>
                      </a:r>
                      <a:endParaRPr lang="en-US" altLang="ko-KR" sz="1000" b="0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54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3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14541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945661" y="0"/>
            <a:ext cx="36984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/>
              <a:t>보조금 공시 등록 전 개인정보수집 및 </a:t>
            </a:r>
            <a:r>
              <a:rPr lang="ko-KR" altLang="en-US" sz="1200" dirty="0" err="1" smtClean="0"/>
              <a:t>활용동의</a:t>
            </a:r>
            <a:r>
              <a:rPr lang="ko-KR" altLang="en-US" sz="1200" dirty="0" smtClean="0"/>
              <a:t>  확인 </a:t>
            </a:r>
            <a:endParaRPr lang="ko-KR" altLang="en-US" sz="1200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119" y="1214707"/>
            <a:ext cx="5872481" cy="4883038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21" name="타원 20"/>
          <p:cNvSpPr/>
          <p:nvPr/>
        </p:nvSpPr>
        <p:spPr>
          <a:xfrm>
            <a:off x="5076756" y="2588639"/>
            <a:ext cx="220805" cy="23878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 smtClean="0">
                <a:latin typeface="+mj-ea"/>
                <a:ea typeface="+mj-ea"/>
              </a:rPr>
              <a:t>1</a:t>
            </a:r>
            <a:endParaRPr lang="ko-KR" altLang="en-US" sz="900" dirty="0">
              <a:latin typeface="+mj-ea"/>
              <a:ea typeface="+mj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947137" y="5809956"/>
            <a:ext cx="350423" cy="28778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타원 22"/>
          <p:cNvSpPr/>
          <p:nvPr/>
        </p:nvSpPr>
        <p:spPr>
          <a:xfrm>
            <a:off x="4778990" y="5809956"/>
            <a:ext cx="220805" cy="23878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 smtClean="0">
                <a:latin typeface="+mj-ea"/>
                <a:ea typeface="+mj-ea"/>
              </a:rPr>
              <a:t>2</a:t>
            </a:r>
            <a:endParaRPr lang="ko-KR" altLang="en-US" sz="9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543951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03926727-2F5E-4A61-1F78-6D70584A02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3664030"/>
              </p:ext>
            </p:extLst>
          </p:nvPr>
        </p:nvGraphicFramePr>
        <p:xfrm>
          <a:off x="7416218" y="553526"/>
          <a:ext cx="2489782" cy="2947346"/>
        </p:xfrm>
        <a:graphic>
          <a:graphicData uri="http://schemas.openxmlformats.org/drawingml/2006/table">
            <a:tbl>
              <a:tblPr firstRow="1" bandRow="1"/>
              <a:tblGrid>
                <a:gridCol w="2609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28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8217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사업년도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: 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- 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필수입력값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텍스트로 입력 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0635407"/>
                  </a:ext>
                </a:extLst>
              </a:tr>
              <a:tr h="356546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2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사업명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000" b="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필수입력값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텍스트로 입력</a:t>
                      </a:r>
                      <a:endParaRPr lang="en-US" altLang="ko-KR" sz="1000" b="0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54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3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단체명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: 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필수입력값이며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접속한 단체명을 호출하기 때문에 따로 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입력안함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14541"/>
                  </a:ext>
                </a:extLst>
              </a:tr>
              <a:tr h="35654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4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보조금액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: 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필수입력값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텍스트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  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로 입력 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-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000" b="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통화선택값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: KRW, USD, JPY,                          CNY,VND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선택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6887191"/>
                  </a:ext>
                </a:extLst>
              </a:tr>
              <a:tr h="35654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5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첨부파일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: </a:t>
                      </a:r>
                    </a:p>
                    <a:p>
                      <a:pPr marL="171450" marR="0" lvl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총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5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개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첨부파일 가능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marL="171450" marR="0" lvl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총 용량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: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파일당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10MB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제한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835632"/>
                  </a:ext>
                </a:extLst>
              </a:tr>
              <a:tr h="35654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6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자료제출 클릭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&gt;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보조금 등록 완료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목록 클릭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&gt;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보조금 공시 목록 이동  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8523517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945661" y="0"/>
            <a:ext cx="32367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err="1" smtClean="0"/>
              <a:t>마이페이지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&gt; </a:t>
            </a:r>
            <a:r>
              <a:rPr lang="ko-KR" altLang="en-US" sz="1200" dirty="0" smtClean="0"/>
              <a:t>보조금 공시 </a:t>
            </a:r>
            <a:r>
              <a:rPr lang="en-US" altLang="ko-KR" sz="1200" dirty="0" smtClean="0"/>
              <a:t>&gt; </a:t>
            </a:r>
            <a:r>
              <a:rPr lang="ko-KR" altLang="en-US" sz="1200" dirty="0" smtClean="0"/>
              <a:t>보조금 공시 등록 </a:t>
            </a:r>
            <a:endParaRPr lang="ko-KR" altLang="en-US" sz="1200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930" y="553526"/>
            <a:ext cx="6860577" cy="5800381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9" name="타원 8"/>
          <p:cNvSpPr/>
          <p:nvPr/>
        </p:nvSpPr>
        <p:spPr>
          <a:xfrm>
            <a:off x="2724933" y="2856257"/>
            <a:ext cx="150814" cy="16309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 smtClean="0">
                <a:latin typeface="+mj-ea"/>
                <a:ea typeface="+mj-ea"/>
              </a:rPr>
              <a:t>1</a:t>
            </a:r>
            <a:endParaRPr lang="ko-KR" altLang="en-US" sz="900" dirty="0">
              <a:latin typeface="+mj-ea"/>
              <a:ea typeface="+mj-ea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2731969" y="3144641"/>
            <a:ext cx="150814" cy="16309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 smtClean="0">
                <a:latin typeface="+mj-ea"/>
                <a:ea typeface="+mj-ea"/>
              </a:rPr>
              <a:t>2</a:t>
            </a:r>
            <a:endParaRPr lang="ko-KR" altLang="en-US" sz="900" dirty="0">
              <a:latin typeface="+mj-ea"/>
              <a:ea typeface="+mj-ea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2729629" y="3442406"/>
            <a:ext cx="150814" cy="16309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 smtClean="0">
                <a:latin typeface="+mj-ea"/>
                <a:ea typeface="+mj-ea"/>
              </a:rPr>
              <a:t>3</a:t>
            </a:r>
            <a:endParaRPr lang="ko-KR" altLang="en-US" sz="900" dirty="0">
              <a:latin typeface="+mj-ea"/>
              <a:ea typeface="+mj-ea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2741352" y="3777683"/>
            <a:ext cx="150814" cy="16309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latin typeface="+mj-ea"/>
                <a:ea typeface="+mj-ea"/>
              </a:rPr>
              <a:t>4</a:t>
            </a:r>
            <a:endParaRPr lang="ko-KR" altLang="en-US" sz="900" dirty="0">
              <a:latin typeface="+mj-ea"/>
              <a:ea typeface="+mj-ea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2743699" y="4216126"/>
            <a:ext cx="150814" cy="16309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latin typeface="+mj-ea"/>
                <a:ea typeface="+mj-ea"/>
              </a:rPr>
              <a:t>5</a:t>
            </a:r>
            <a:endParaRPr lang="ko-KR" altLang="en-US" sz="900" dirty="0">
              <a:latin typeface="+mj-ea"/>
              <a:ea typeface="+mj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564053" y="4553243"/>
            <a:ext cx="830950" cy="35638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/>
          <p:cNvSpPr/>
          <p:nvPr/>
        </p:nvSpPr>
        <p:spPr>
          <a:xfrm>
            <a:off x="2502204" y="4471687"/>
            <a:ext cx="150814" cy="16309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 smtClean="0">
                <a:latin typeface="+mj-ea"/>
                <a:ea typeface="+mj-ea"/>
              </a:rPr>
              <a:t>6</a:t>
            </a:r>
            <a:endParaRPr lang="ko-KR" altLang="en-US" sz="9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610560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03926727-2F5E-4A61-1F78-6D70584A02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7043481"/>
              </p:ext>
            </p:extLst>
          </p:nvPr>
        </p:nvGraphicFramePr>
        <p:xfrm>
          <a:off x="7416218" y="553526"/>
          <a:ext cx="2489782" cy="1385803"/>
        </p:xfrm>
        <a:graphic>
          <a:graphicData uri="http://schemas.openxmlformats.org/drawingml/2006/table">
            <a:tbl>
              <a:tblPr firstRow="1" bandRow="1"/>
              <a:tblGrid>
                <a:gridCol w="2609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28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8217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u="sng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등록된 보조금 공시 상세 화면 </a:t>
                      </a:r>
                      <a:endParaRPr lang="en-US" altLang="ko-KR" sz="1000" b="0" u="sng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0635407"/>
                  </a:ext>
                </a:extLst>
              </a:tr>
              <a:tr h="356546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2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‘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수정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’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클릭 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&gt; 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신청한 내용을 수정</a:t>
                      </a:r>
                      <a:endParaRPr lang="en-US" altLang="ko-KR" sz="1000" b="0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단체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‘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삭제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’ 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클릭 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&gt; 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등록한 내용 삭제 </a:t>
                      </a:r>
                      <a:endParaRPr lang="en-US" altLang="ko-KR" sz="1000" b="0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‘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목록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’ 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클릭 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&gt; 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목록으로 이동 </a:t>
                      </a:r>
                      <a:endParaRPr lang="en-US" altLang="ko-KR" sz="1000" b="0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54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3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14541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945661" y="0"/>
            <a:ext cx="35910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err="1" smtClean="0"/>
              <a:t>마이페이지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&gt; </a:t>
            </a:r>
            <a:r>
              <a:rPr lang="ko-KR" altLang="en-US" sz="1200" dirty="0" smtClean="0"/>
              <a:t>보조금 공시 </a:t>
            </a:r>
            <a:r>
              <a:rPr lang="en-US" altLang="ko-KR" sz="1200" dirty="0" smtClean="0"/>
              <a:t>&gt; </a:t>
            </a:r>
            <a:r>
              <a:rPr lang="ko-KR" altLang="en-US" sz="1200" dirty="0" smtClean="0"/>
              <a:t>보조금 공시 등록 상세</a:t>
            </a:r>
            <a:endParaRPr lang="ko-KR" altLang="en-US" sz="1200" dirty="0"/>
          </a:p>
        </p:txBody>
      </p:sp>
      <p:pic>
        <p:nvPicPr>
          <p:cNvPr id="22" name="그림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097" y="812646"/>
            <a:ext cx="6705601" cy="5302111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23" name="직사각형 22"/>
          <p:cNvSpPr/>
          <p:nvPr/>
        </p:nvSpPr>
        <p:spPr>
          <a:xfrm>
            <a:off x="2640038" y="2869810"/>
            <a:ext cx="3160542" cy="186162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2611904" y="4768948"/>
            <a:ext cx="951914" cy="25790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타원 24"/>
          <p:cNvSpPr/>
          <p:nvPr/>
        </p:nvSpPr>
        <p:spPr>
          <a:xfrm>
            <a:off x="2574881" y="2795300"/>
            <a:ext cx="150814" cy="16309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 smtClean="0">
                <a:latin typeface="+mj-ea"/>
                <a:ea typeface="+mj-ea"/>
              </a:rPr>
              <a:t>1</a:t>
            </a:r>
            <a:endParaRPr lang="ko-KR" altLang="en-US" sz="900" dirty="0">
              <a:latin typeface="+mj-ea"/>
              <a:ea typeface="+mj-ea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2504364" y="4823380"/>
            <a:ext cx="137104" cy="16309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latin typeface="+mj-ea"/>
                <a:ea typeface="+mj-ea"/>
              </a:rPr>
              <a:t>2</a:t>
            </a:r>
            <a:endParaRPr lang="ko-KR" altLang="en-US" sz="9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355981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03926727-2F5E-4A61-1F78-6D70584A02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9914685"/>
              </p:ext>
            </p:extLst>
          </p:nvPr>
        </p:nvGraphicFramePr>
        <p:xfrm>
          <a:off x="7416218" y="553526"/>
          <a:ext cx="2489782" cy="1545266"/>
        </p:xfrm>
        <a:graphic>
          <a:graphicData uri="http://schemas.openxmlformats.org/drawingml/2006/table">
            <a:tbl>
              <a:tblPr firstRow="1" bandRow="1"/>
              <a:tblGrid>
                <a:gridCol w="2609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28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8217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사업년도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사업명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보조금액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,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첨부파일 수정 가능 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0635407"/>
                  </a:ext>
                </a:extLst>
              </a:tr>
              <a:tr h="356546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2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단체명 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접속한 단체명을 호출함으로 그대로 노출 </a:t>
                      </a:r>
                      <a:endParaRPr lang="en-US" altLang="ko-KR" sz="1000" b="0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54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3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수정후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‘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자료제출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’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클릭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&gt;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보조금 상세 화면 이동 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14541"/>
                  </a:ext>
                </a:extLst>
              </a:tr>
              <a:tr h="35654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4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‘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6887191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945661" y="0"/>
            <a:ext cx="32367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err="1" smtClean="0"/>
              <a:t>마이페이지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&gt; </a:t>
            </a:r>
            <a:r>
              <a:rPr lang="ko-KR" altLang="en-US" sz="1200" dirty="0" smtClean="0"/>
              <a:t>보조금 공시 </a:t>
            </a:r>
            <a:r>
              <a:rPr lang="en-US" altLang="ko-KR" sz="1200" dirty="0" smtClean="0"/>
              <a:t>&gt; </a:t>
            </a:r>
            <a:r>
              <a:rPr lang="ko-KR" altLang="en-US" sz="1200" dirty="0" smtClean="0"/>
              <a:t>보조금 공시 수정 </a:t>
            </a:r>
            <a:endParaRPr lang="ko-KR" altLang="en-US" sz="1200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724" y="862229"/>
            <a:ext cx="6366696" cy="5468233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3" name="직사각형 2"/>
          <p:cNvSpPr/>
          <p:nvPr/>
        </p:nvSpPr>
        <p:spPr>
          <a:xfrm>
            <a:off x="2644726" y="4745502"/>
            <a:ext cx="764345" cy="23446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타원 11"/>
          <p:cNvSpPr/>
          <p:nvPr/>
        </p:nvSpPr>
        <p:spPr>
          <a:xfrm>
            <a:off x="2710865" y="3003978"/>
            <a:ext cx="150814" cy="16309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 smtClean="0">
                <a:latin typeface="+mj-ea"/>
                <a:ea typeface="+mj-ea"/>
              </a:rPr>
              <a:t>1</a:t>
            </a:r>
            <a:endParaRPr lang="ko-KR" altLang="en-US" sz="900" dirty="0">
              <a:latin typeface="+mj-ea"/>
              <a:ea typeface="+mj-ea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2694454" y="3554959"/>
            <a:ext cx="150814" cy="16309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latin typeface="+mj-ea"/>
                <a:ea typeface="+mj-ea"/>
              </a:rPr>
              <a:t>2</a:t>
            </a:r>
            <a:endParaRPr lang="ko-KR" altLang="en-US" sz="900" dirty="0">
              <a:latin typeface="+mj-ea"/>
              <a:ea typeface="+mj-ea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2574884" y="4767118"/>
            <a:ext cx="150814" cy="16309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 smtClean="0">
                <a:latin typeface="+mj-ea"/>
                <a:ea typeface="+mj-ea"/>
              </a:rPr>
              <a:t>3</a:t>
            </a:r>
            <a:endParaRPr lang="ko-KR" altLang="en-US" sz="9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730129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03926727-2F5E-4A61-1F78-6D70584A02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9386087"/>
              </p:ext>
            </p:extLst>
          </p:nvPr>
        </p:nvGraphicFramePr>
        <p:xfrm>
          <a:off x="7416218" y="553526"/>
          <a:ext cx="2489782" cy="2042160"/>
        </p:xfrm>
        <a:graphic>
          <a:graphicData uri="http://schemas.openxmlformats.org/drawingml/2006/table">
            <a:tbl>
              <a:tblPr firstRow="1" bandRow="1"/>
              <a:tblGrid>
                <a:gridCol w="2418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47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8217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관리자 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반려시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목록에 상태 변경 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marL="171450" marR="0" lvl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신청 → 반려 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dirty="0" smtClean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* </a:t>
                      </a:r>
                      <a:r>
                        <a:rPr lang="ko-KR" altLang="en-US" sz="1000" b="0" dirty="0" smtClean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반려</a:t>
                      </a:r>
                      <a:r>
                        <a:rPr lang="ko-KR" altLang="en-US" sz="1000" b="0" baseline="0" dirty="0" smtClean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000" b="0" baseline="0" dirty="0" err="1" smtClean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처리건만</a:t>
                      </a:r>
                      <a:r>
                        <a:rPr lang="ko-KR" altLang="en-US" sz="1000" b="0" baseline="0" dirty="0" smtClean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 수정 가능 </a:t>
                      </a:r>
                      <a:r>
                        <a:rPr lang="en-US" altLang="ko-KR" sz="1000" b="0" baseline="0" dirty="0" smtClean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00" b="0" baseline="0" dirty="0" smtClean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단체</a:t>
                      </a:r>
                      <a:r>
                        <a:rPr lang="en-US" altLang="ko-KR" sz="1000" b="0" baseline="0" dirty="0" smtClean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en-US" altLang="ko-KR" sz="1000" b="0" dirty="0" smtClean="0">
                        <a:solidFill>
                          <a:srgbClr val="FF0000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0635407"/>
                  </a:ext>
                </a:extLst>
              </a:tr>
              <a:tr h="356546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2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사업명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클릭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&gt;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보조금 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집행결과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수정 페이지 이동 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54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3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필수 단체명 제외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사업년도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사업명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보조금액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통화선택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파일 모두 수정 가능 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7707476"/>
                  </a:ext>
                </a:extLst>
              </a:tr>
              <a:tr h="35654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4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‘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자료제출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’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클릭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&gt;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목록 이동 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marL="171450" marR="0" lvl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상태 값 변경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반려 → 신청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) 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‘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목록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’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클릭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&gt;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목록으로 이동 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2866141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955040" y="35560"/>
            <a:ext cx="376256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err="1" smtClean="0"/>
              <a:t>마이페이지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&gt; </a:t>
            </a:r>
            <a:r>
              <a:rPr lang="ko-KR" altLang="en-US" sz="1200" dirty="0" smtClean="0"/>
              <a:t>보조금 공시 </a:t>
            </a:r>
            <a:r>
              <a:rPr lang="en-US" altLang="ko-KR" sz="1200" dirty="0" smtClean="0"/>
              <a:t>&gt; </a:t>
            </a:r>
            <a:r>
              <a:rPr lang="ko-KR" altLang="en-US" sz="1200" dirty="0"/>
              <a:t> </a:t>
            </a:r>
            <a:r>
              <a:rPr lang="ko-KR" altLang="en-US" sz="1200" dirty="0" smtClean="0"/>
              <a:t>목록 </a:t>
            </a:r>
            <a:r>
              <a:rPr lang="en-US" altLang="ko-KR" sz="1200" dirty="0" smtClean="0"/>
              <a:t>&gt; </a:t>
            </a:r>
            <a:r>
              <a:rPr lang="ko-KR" altLang="en-US" sz="1200" dirty="0" smtClean="0"/>
              <a:t>반려 상세  및 수정 </a:t>
            </a:r>
            <a:endParaRPr lang="ko-KR" altLang="en-US" sz="1200" dirty="0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105" y="480077"/>
            <a:ext cx="6984715" cy="3334448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146" y="2679346"/>
            <a:ext cx="6372018" cy="3768890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9" name="직사각형 8"/>
          <p:cNvSpPr/>
          <p:nvPr/>
        </p:nvSpPr>
        <p:spPr>
          <a:xfrm>
            <a:off x="4736122" y="1505242"/>
            <a:ext cx="347003" cy="10832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/>
          <p:cNvSpPr/>
          <p:nvPr/>
        </p:nvSpPr>
        <p:spPr>
          <a:xfrm>
            <a:off x="4799220" y="1340928"/>
            <a:ext cx="220805" cy="23878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 smtClean="0">
                <a:latin typeface="+mj-ea"/>
                <a:ea typeface="+mj-ea"/>
              </a:rPr>
              <a:t>1</a:t>
            </a:r>
            <a:endParaRPr lang="ko-KR" altLang="en-US" sz="900" dirty="0"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052688" y="1686205"/>
            <a:ext cx="468923" cy="14920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/>
          <p:cNvSpPr/>
          <p:nvPr/>
        </p:nvSpPr>
        <p:spPr>
          <a:xfrm>
            <a:off x="2900138" y="1610188"/>
            <a:ext cx="220805" cy="23878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 smtClean="0">
                <a:latin typeface="+mj-ea"/>
                <a:ea typeface="+mj-ea"/>
              </a:rPr>
              <a:t>2</a:t>
            </a:r>
            <a:endParaRPr lang="ko-KR" altLang="en-US" sz="900" dirty="0">
              <a:latin typeface="+mj-ea"/>
              <a:ea typeface="+mj-ea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3052538" y="3736748"/>
            <a:ext cx="220805" cy="23878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 smtClean="0">
                <a:latin typeface="+mj-ea"/>
                <a:ea typeface="+mj-ea"/>
              </a:rPr>
              <a:t>3</a:t>
            </a:r>
            <a:endParaRPr lang="ko-KR" altLang="en-US" sz="900" dirty="0">
              <a:latin typeface="+mj-ea"/>
              <a:ea typeface="+mj-ea"/>
            </a:endParaRPr>
          </a:p>
        </p:txBody>
      </p:sp>
      <p:sp>
        <p:nvSpPr>
          <p:cNvPr id="18" name="순서도: 수행의 시작/종료 17"/>
          <p:cNvSpPr/>
          <p:nvPr/>
        </p:nvSpPr>
        <p:spPr>
          <a:xfrm>
            <a:off x="5217595" y="1294384"/>
            <a:ext cx="1866854" cy="707917"/>
          </a:xfrm>
          <a:prstGeom prst="flowChartTerminator">
            <a:avLst/>
          </a:prstGeom>
          <a:solidFill>
            <a:srgbClr val="0099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/>
              <a:t>관리자 </a:t>
            </a:r>
            <a:r>
              <a:rPr lang="ko-KR" altLang="en-US" sz="1200" b="1" dirty="0" err="1" smtClean="0"/>
              <a:t>반려처리</a:t>
            </a:r>
            <a:r>
              <a:rPr lang="ko-KR" altLang="en-US" sz="1200" b="1" dirty="0" smtClean="0"/>
              <a:t> </a:t>
            </a:r>
            <a:endParaRPr lang="en-US" altLang="ko-KR" sz="1200" b="1" dirty="0" smtClean="0"/>
          </a:p>
          <a:p>
            <a:pPr marL="171450" indent="-171450" algn="ctr">
              <a:buFont typeface="Wingdings" panose="05000000000000000000" pitchFamily="2" charset="2"/>
              <a:buChar char="Ø"/>
            </a:pPr>
            <a:r>
              <a:rPr lang="ko-KR" altLang="en-US" sz="1200" b="1" dirty="0" err="1" smtClean="0"/>
              <a:t>상태값</a:t>
            </a:r>
            <a:r>
              <a:rPr lang="ko-KR" altLang="en-US" sz="1200" b="1" dirty="0" smtClean="0"/>
              <a:t> </a:t>
            </a:r>
            <a:r>
              <a:rPr lang="en-US" altLang="ko-KR" sz="1200" b="1" dirty="0" smtClean="0"/>
              <a:t>‘</a:t>
            </a:r>
            <a:r>
              <a:rPr lang="ko-KR" altLang="en-US" sz="1200" b="1" dirty="0" smtClean="0"/>
              <a:t>반려</a:t>
            </a:r>
            <a:r>
              <a:rPr lang="en-US" altLang="ko-KR" sz="1200" b="1" dirty="0" smtClean="0"/>
              <a:t>’ </a:t>
            </a:r>
            <a:r>
              <a:rPr lang="ko-KR" altLang="en-US" sz="1200" b="1" dirty="0" smtClean="0"/>
              <a:t>변경</a:t>
            </a:r>
            <a:endParaRPr lang="ko-KR" altLang="en-US" sz="1200" b="1" dirty="0"/>
          </a:p>
        </p:txBody>
      </p:sp>
      <p:sp>
        <p:nvSpPr>
          <p:cNvPr id="21" name="순서도: 수행의 시작/종료 20"/>
          <p:cNvSpPr/>
          <p:nvPr/>
        </p:nvSpPr>
        <p:spPr>
          <a:xfrm>
            <a:off x="887090" y="5587374"/>
            <a:ext cx="1866854" cy="707917"/>
          </a:xfrm>
          <a:prstGeom prst="flowChartTerminator">
            <a:avLst/>
          </a:prstGeom>
          <a:solidFill>
            <a:srgbClr val="0099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/>
              <a:t>단체가  직접 수정 </a:t>
            </a:r>
            <a:endParaRPr lang="ko-KR" altLang="en-US" sz="1200" b="1" dirty="0"/>
          </a:p>
        </p:txBody>
      </p:sp>
      <p:sp>
        <p:nvSpPr>
          <p:cNvPr id="11" name="직사각형 10"/>
          <p:cNvSpPr/>
          <p:nvPr/>
        </p:nvSpPr>
        <p:spPr>
          <a:xfrm>
            <a:off x="3162940" y="5631768"/>
            <a:ext cx="658783" cy="27205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타원 21"/>
          <p:cNvSpPr/>
          <p:nvPr/>
        </p:nvSpPr>
        <p:spPr>
          <a:xfrm>
            <a:off x="3068954" y="5605393"/>
            <a:ext cx="220805" cy="23878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latin typeface="+mj-ea"/>
                <a:ea typeface="+mj-ea"/>
              </a:rPr>
              <a:t>4</a:t>
            </a:r>
            <a:endParaRPr lang="ko-KR" altLang="en-US" sz="9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272780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03926727-2F5E-4A61-1F78-6D70584A02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6110441"/>
              </p:ext>
            </p:extLst>
          </p:nvPr>
        </p:nvGraphicFramePr>
        <p:xfrm>
          <a:off x="7416218" y="553526"/>
          <a:ext cx="2489782" cy="1657972"/>
        </p:xfrm>
        <a:graphic>
          <a:graphicData uri="http://schemas.openxmlformats.org/drawingml/2006/table">
            <a:tbl>
              <a:tblPr firstRow="1" bandRow="1"/>
              <a:tblGrid>
                <a:gridCol w="2418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47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8217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목록에서 진행상태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‘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승인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’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-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000" b="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사업명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클릭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&gt;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상세화면이동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0635407"/>
                  </a:ext>
                </a:extLst>
              </a:tr>
              <a:tr h="356546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2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승인된 경우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,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보조금 공시 상세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목록 클릭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&gt;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목록 이동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baseline="0" dirty="0" smtClean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* </a:t>
                      </a:r>
                      <a:r>
                        <a:rPr lang="ko-KR" altLang="en-US" sz="1000" b="0" baseline="0" dirty="0" smtClean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승인된 건 수정</a:t>
                      </a:r>
                      <a:r>
                        <a:rPr lang="en-US" altLang="ko-KR" sz="1000" b="0" baseline="0" dirty="0" smtClean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000" b="0" baseline="0" dirty="0" smtClean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삭제는 안됨 </a:t>
                      </a:r>
                      <a:r>
                        <a:rPr lang="en-US" altLang="ko-KR" sz="1000" b="0" baseline="0" dirty="0" smtClean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 </a:t>
                      </a:r>
                      <a:endParaRPr lang="en-US" altLang="ko-KR" sz="1000" b="0" dirty="0" smtClean="0">
                        <a:solidFill>
                          <a:srgbClr val="FF0000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54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3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7707476"/>
                  </a:ext>
                </a:extLst>
              </a:tr>
              <a:tr h="35654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4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83127" marR="83127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2866141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955040" y="35560"/>
            <a:ext cx="39998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err="1" smtClean="0"/>
              <a:t>마이페이지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&gt; </a:t>
            </a:r>
            <a:r>
              <a:rPr lang="ko-KR" altLang="en-US" sz="1200" dirty="0" smtClean="0"/>
              <a:t>보조금 공시 </a:t>
            </a:r>
            <a:r>
              <a:rPr lang="en-US" altLang="ko-KR" sz="1200" dirty="0" smtClean="0"/>
              <a:t>&gt; </a:t>
            </a:r>
            <a:r>
              <a:rPr lang="ko-KR" altLang="en-US" sz="1200" dirty="0" smtClean="0"/>
              <a:t>보조금 공시 목록 </a:t>
            </a:r>
            <a:r>
              <a:rPr lang="en-US" altLang="ko-KR" sz="1200" dirty="0" smtClean="0"/>
              <a:t>&gt; </a:t>
            </a:r>
            <a:r>
              <a:rPr lang="ko-KR" altLang="en-US" sz="1200" dirty="0" smtClean="0"/>
              <a:t>승인 상세 </a:t>
            </a:r>
            <a:endParaRPr lang="ko-KR" altLang="en-US" sz="1200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083" y="487877"/>
            <a:ext cx="6244987" cy="3849661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4615" y="3028995"/>
            <a:ext cx="4818164" cy="3604168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5" name="직사각형 4"/>
          <p:cNvSpPr/>
          <p:nvPr/>
        </p:nvSpPr>
        <p:spPr>
          <a:xfrm>
            <a:off x="2777277" y="2593146"/>
            <a:ext cx="523942" cy="16309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타원 18"/>
          <p:cNvSpPr/>
          <p:nvPr/>
        </p:nvSpPr>
        <p:spPr>
          <a:xfrm>
            <a:off x="2626463" y="2593145"/>
            <a:ext cx="150814" cy="16309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 smtClean="0">
                <a:latin typeface="+mj-ea"/>
                <a:ea typeface="+mj-ea"/>
              </a:rPr>
              <a:t>1</a:t>
            </a:r>
            <a:endParaRPr lang="ko-KR" altLang="en-US" sz="900" dirty="0">
              <a:latin typeface="+mj-ea"/>
              <a:ea typeface="+mj-ea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3760384" y="4255992"/>
            <a:ext cx="150814" cy="16309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 smtClean="0">
                <a:latin typeface="+mj-ea"/>
                <a:ea typeface="+mj-ea"/>
              </a:rPr>
              <a:t>2</a:t>
            </a:r>
            <a:endParaRPr lang="ko-KR" altLang="en-US" sz="9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080911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109</ep:Words>
  <ep:PresentationFormat>A4 용지(210x297mm)</ep:PresentationFormat>
  <ep:Paragraphs>47</ep:Paragraphs>
  <ep:Slides>9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ep:HeadingPairs>
  <ep:TitlesOfParts>
    <vt:vector size="10" baseType="lpstr">
      <vt:lpstr>Office 테마</vt:lpstr>
      <vt:lpstr>보조금 정보공시  매뉴얼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2025-11-23T06:14:55.000</dcterms:created>
  <dc:creator>김세정</dc:creator>
  <cp:lastModifiedBy>Uesr</cp:lastModifiedBy>
  <dcterms:modified xsi:type="dcterms:W3CDTF">2026-02-09T12:29:48.207</dcterms:modified>
  <cp:revision>58</cp:revision>
  <dc:title>PowerPoint 프레젠테이션</dc:title>
  <cp:version/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